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96" r:id="rId5"/>
  </p:sldMasterIdLst>
  <p:notesMasterIdLst>
    <p:notesMasterId r:id="rId21"/>
  </p:notesMasterIdLst>
  <p:handoutMasterIdLst>
    <p:handoutMasterId r:id="rId22"/>
  </p:handoutMasterIdLst>
  <p:sldIdLst>
    <p:sldId id="256" r:id="rId6"/>
    <p:sldId id="284" r:id="rId7"/>
    <p:sldId id="258" r:id="rId8"/>
    <p:sldId id="283" r:id="rId9"/>
    <p:sldId id="257" r:id="rId10"/>
    <p:sldId id="270" r:id="rId11"/>
    <p:sldId id="278" r:id="rId12"/>
    <p:sldId id="282" r:id="rId13"/>
    <p:sldId id="279" r:id="rId14"/>
    <p:sldId id="281" r:id="rId15"/>
    <p:sldId id="280" r:id="rId16"/>
    <p:sldId id="275" r:id="rId17"/>
    <p:sldId id="285" r:id="rId18"/>
    <p:sldId id="286" r:id="rId19"/>
    <p:sldId id="271" r:id="rId20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6172" autoAdjust="0"/>
  </p:normalViewPr>
  <p:slideViewPr>
    <p:cSldViewPr>
      <p:cViewPr varScale="1">
        <p:scale>
          <a:sx n="51" d="100"/>
          <a:sy n="51" d="100"/>
        </p:scale>
        <p:origin x="172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A Jones" userId="8fb88ac7-13e7-4cd5-a651-4cb5e6ee3b3f" providerId="ADAL" clId="{C822CDCC-D935-4D88-905A-F71FED930BEF}"/>
    <pc:docChg chg="undo custSel delSld modSld">
      <pc:chgData name="Benjamin A Jones" userId="8fb88ac7-13e7-4cd5-a651-4cb5e6ee3b3f" providerId="ADAL" clId="{C822CDCC-D935-4D88-905A-F71FED930BEF}" dt="2021-10-20T13:17:15.389" v="52" actId="478"/>
      <pc:docMkLst>
        <pc:docMk/>
      </pc:docMkLst>
      <pc:sldChg chg="modSp mod">
        <pc:chgData name="Benjamin A Jones" userId="8fb88ac7-13e7-4cd5-a651-4cb5e6ee3b3f" providerId="ADAL" clId="{C822CDCC-D935-4D88-905A-F71FED930BEF}" dt="2021-10-20T13:13:36.208" v="35" actId="20577"/>
        <pc:sldMkLst>
          <pc:docMk/>
          <pc:sldMk cId="0" sldId="256"/>
        </pc:sldMkLst>
        <pc:spChg chg="mod">
          <ac:chgData name="Benjamin A Jones" userId="8fb88ac7-13e7-4cd5-a651-4cb5e6ee3b3f" providerId="ADAL" clId="{C822CDCC-D935-4D88-905A-F71FED930BEF}" dt="2021-10-20T13:13:36.208" v="35" actId="20577"/>
          <ac:spMkLst>
            <pc:docMk/>
            <pc:sldMk cId="0" sldId="256"/>
            <ac:spMk id="96" creationId="{00000000-0000-0000-0000-000000000000}"/>
          </ac:spMkLst>
        </pc:spChg>
      </pc:sldChg>
      <pc:sldChg chg="del">
        <pc:chgData name="Benjamin A Jones" userId="8fb88ac7-13e7-4cd5-a651-4cb5e6ee3b3f" providerId="ADAL" clId="{C822CDCC-D935-4D88-905A-F71FED930BEF}" dt="2021-10-20T13:14:43.004" v="42" actId="2696"/>
        <pc:sldMkLst>
          <pc:docMk/>
          <pc:sldMk cId="0" sldId="259"/>
        </pc:sldMkLst>
      </pc:sldChg>
      <pc:sldChg chg="del">
        <pc:chgData name="Benjamin A Jones" userId="8fb88ac7-13e7-4cd5-a651-4cb5e6ee3b3f" providerId="ADAL" clId="{C822CDCC-D935-4D88-905A-F71FED930BEF}" dt="2021-10-20T13:16:35.586" v="50" actId="2696"/>
        <pc:sldMkLst>
          <pc:docMk/>
          <pc:sldMk cId="0" sldId="260"/>
        </pc:sldMkLst>
      </pc:sldChg>
      <pc:sldChg chg="modSp mod">
        <pc:chgData name="Benjamin A Jones" userId="8fb88ac7-13e7-4cd5-a651-4cb5e6ee3b3f" providerId="ADAL" clId="{C822CDCC-D935-4D88-905A-F71FED930BEF}" dt="2021-10-20T13:16:23.418" v="49" actId="6549"/>
        <pc:sldMkLst>
          <pc:docMk/>
          <pc:sldMk cId="0" sldId="271"/>
        </pc:sldMkLst>
        <pc:spChg chg="mod">
          <ac:chgData name="Benjamin A Jones" userId="8fb88ac7-13e7-4cd5-a651-4cb5e6ee3b3f" providerId="ADAL" clId="{C822CDCC-D935-4D88-905A-F71FED930BEF}" dt="2021-10-20T13:16:23.418" v="49" actId="6549"/>
          <ac:spMkLst>
            <pc:docMk/>
            <pc:sldMk cId="0" sldId="271"/>
            <ac:spMk id="217" creationId="{00000000-0000-0000-0000-000000000000}"/>
          </ac:spMkLst>
        </pc:spChg>
      </pc:sldChg>
      <pc:sldChg chg="modSp mod">
        <pc:chgData name="Benjamin A Jones" userId="8fb88ac7-13e7-4cd5-a651-4cb5e6ee3b3f" providerId="ADAL" clId="{C822CDCC-D935-4D88-905A-F71FED930BEF}" dt="2021-10-20T13:16:10.359" v="48" actId="20577"/>
        <pc:sldMkLst>
          <pc:docMk/>
          <pc:sldMk cId="4012482144" sldId="275"/>
        </pc:sldMkLst>
        <pc:spChg chg="mod">
          <ac:chgData name="Benjamin A Jones" userId="8fb88ac7-13e7-4cd5-a651-4cb5e6ee3b3f" providerId="ADAL" clId="{C822CDCC-D935-4D88-905A-F71FED930BEF}" dt="2021-10-20T13:16:10.359" v="48" actId="20577"/>
          <ac:spMkLst>
            <pc:docMk/>
            <pc:sldMk cId="4012482144" sldId="275"/>
            <ac:spMk id="4" creationId="{00000000-0000-0000-0000-000000000000}"/>
          </ac:spMkLst>
        </pc:spChg>
      </pc:sldChg>
      <pc:sldChg chg="modSp mod">
        <pc:chgData name="Benjamin A Jones" userId="8fb88ac7-13e7-4cd5-a651-4cb5e6ee3b3f" providerId="ADAL" clId="{C822CDCC-D935-4D88-905A-F71FED930BEF}" dt="2021-10-20T13:15:01.391" v="44" actId="6549"/>
        <pc:sldMkLst>
          <pc:docMk/>
          <pc:sldMk cId="2437467975" sldId="283"/>
        </pc:sldMkLst>
        <pc:spChg chg="mod">
          <ac:chgData name="Benjamin A Jones" userId="8fb88ac7-13e7-4cd5-a651-4cb5e6ee3b3f" providerId="ADAL" clId="{C822CDCC-D935-4D88-905A-F71FED930BEF}" dt="2021-10-20T13:15:01.391" v="44" actId="6549"/>
          <ac:spMkLst>
            <pc:docMk/>
            <pc:sldMk cId="2437467975" sldId="283"/>
            <ac:spMk id="4" creationId="{00000000-0000-0000-0000-000000000000}"/>
          </ac:spMkLst>
        </pc:spChg>
      </pc:sldChg>
      <pc:sldChg chg="addSp delSp modSp mod">
        <pc:chgData name="Benjamin A Jones" userId="8fb88ac7-13e7-4cd5-a651-4cb5e6ee3b3f" providerId="ADAL" clId="{C822CDCC-D935-4D88-905A-F71FED930BEF}" dt="2021-10-20T13:17:15.389" v="52" actId="478"/>
        <pc:sldMkLst>
          <pc:docMk/>
          <pc:sldMk cId="0" sldId="284"/>
        </pc:sldMkLst>
        <pc:spChg chg="add del mod">
          <ac:chgData name="Benjamin A Jones" userId="8fb88ac7-13e7-4cd5-a651-4cb5e6ee3b3f" providerId="ADAL" clId="{C822CDCC-D935-4D88-905A-F71FED930BEF}" dt="2021-10-20T13:14:01.011" v="39" actId="478"/>
          <ac:spMkLst>
            <pc:docMk/>
            <pc:sldMk cId="0" sldId="284"/>
            <ac:spMk id="3" creationId="{4AF228C1-B5F3-4AF3-A8CC-BA0F55A847C8}"/>
          </ac:spMkLst>
        </pc:spChg>
        <pc:spChg chg="add del mod">
          <ac:chgData name="Benjamin A Jones" userId="8fb88ac7-13e7-4cd5-a651-4cb5e6ee3b3f" providerId="ADAL" clId="{C822CDCC-D935-4D88-905A-F71FED930BEF}" dt="2021-10-20T13:14:13.833" v="41" actId="478"/>
          <ac:spMkLst>
            <pc:docMk/>
            <pc:sldMk cId="0" sldId="284"/>
            <ac:spMk id="5" creationId="{7146306C-E162-4DCC-8CD8-0FDE0CBE01D6}"/>
          </ac:spMkLst>
        </pc:spChg>
        <pc:spChg chg="add del mod">
          <ac:chgData name="Benjamin A Jones" userId="8fb88ac7-13e7-4cd5-a651-4cb5e6ee3b3f" providerId="ADAL" clId="{C822CDCC-D935-4D88-905A-F71FED930BEF}" dt="2021-10-20T13:17:15.389" v="52" actId="478"/>
          <ac:spMkLst>
            <pc:docMk/>
            <pc:sldMk cId="0" sldId="284"/>
            <ac:spMk id="7" creationId="{36199285-EDE2-4D5A-9DFE-1F02557B82DC}"/>
          </ac:spMkLst>
        </pc:spChg>
        <pc:spChg chg="add del mod">
          <ac:chgData name="Benjamin A Jones" userId="8fb88ac7-13e7-4cd5-a651-4cb5e6ee3b3f" providerId="ADAL" clId="{C822CDCC-D935-4D88-905A-F71FED930BEF}" dt="2021-10-20T13:17:05.926" v="51" actId="478"/>
          <ac:spMkLst>
            <pc:docMk/>
            <pc:sldMk cId="0" sldId="284"/>
            <ac:spMk id="103" creationId="{00000000-0000-0000-0000-000000000000}"/>
          </ac:spMkLst>
        </pc:spChg>
        <pc:spChg chg="mod">
          <ac:chgData name="Benjamin A Jones" userId="8fb88ac7-13e7-4cd5-a651-4cb5e6ee3b3f" providerId="ADAL" clId="{C822CDCC-D935-4D88-905A-F71FED930BEF}" dt="2021-10-20T13:13:48.740" v="36" actId="20577"/>
          <ac:spMkLst>
            <pc:docMk/>
            <pc:sldMk cId="0" sldId="284"/>
            <ac:spMk id="104" creationId="{00000000-0000-0000-0000-000000000000}"/>
          </ac:spMkLst>
        </pc:spChg>
      </pc:sldChg>
      <pc:sldChg chg="del">
        <pc:chgData name="Benjamin A Jones" userId="8fb88ac7-13e7-4cd5-a651-4cb5e6ee3b3f" providerId="ADAL" clId="{C822CDCC-D935-4D88-905A-F71FED930BEF}" dt="2021-10-20T13:15:17.606" v="45" actId="2696"/>
        <pc:sldMkLst>
          <pc:docMk/>
          <pc:sldMk cId="4292289935" sldId="287"/>
        </pc:sldMkLst>
      </pc:sldChg>
      <pc:sldChg chg="del">
        <pc:chgData name="Benjamin A Jones" userId="8fb88ac7-13e7-4cd5-a651-4cb5e6ee3b3f" providerId="ADAL" clId="{C822CDCC-D935-4D88-905A-F71FED930BEF}" dt="2021-10-20T13:15:21.057" v="46" actId="2696"/>
        <pc:sldMkLst>
          <pc:docMk/>
          <pc:sldMk cId="1711370044" sldId="28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8D42C-2BA9-43DB-BF16-3B3283CD335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71DE606-6B89-4DF4-9AC3-2CD11E55C260}">
      <dgm:prSet custT="1"/>
      <dgm:spPr/>
      <dgm:t>
        <a:bodyPr/>
        <a:lstStyle/>
        <a:p>
          <a:pPr>
            <a:defRPr cap="all"/>
          </a:pPr>
          <a:r>
            <a:rPr lang="en-US" sz="1400"/>
            <a:t>Contact ORA Pre-Award as soon as you discover a grant funding opportunity</a:t>
          </a:r>
        </a:p>
      </dgm:t>
    </dgm:pt>
    <dgm:pt modelId="{4ED9FB00-5D7B-4041-9F5F-09624F31DEAC}" type="parTrans" cxnId="{6FDE5F58-3821-4AAC-B0F5-7AD22D1608A6}">
      <dgm:prSet/>
      <dgm:spPr/>
      <dgm:t>
        <a:bodyPr/>
        <a:lstStyle/>
        <a:p>
          <a:endParaRPr lang="en-US"/>
        </a:p>
      </dgm:t>
    </dgm:pt>
    <dgm:pt modelId="{998E479A-2624-4AE4-89D3-309E8AE1431A}" type="sibTrans" cxnId="{6FDE5F58-3821-4AAC-B0F5-7AD22D1608A6}">
      <dgm:prSet/>
      <dgm:spPr/>
      <dgm:t>
        <a:bodyPr/>
        <a:lstStyle/>
        <a:p>
          <a:endParaRPr lang="en-US"/>
        </a:p>
      </dgm:t>
    </dgm:pt>
    <dgm:pt modelId="{3BF49896-0B8D-406E-BD91-DC97F0EAC93C}">
      <dgm:prSet custT="1"/>
      <dgm:spPr/>
      <dgm:t>
        <a:bodyPr/>
        <a:lstStyle/>
        <a:p>
          <a:pPr>
            <a:defRPr cap="all"/>
          </a:pPr>
          <a:r>
            <a:rPr lang="en-US" sz="1400"/>
            <a:t>Read the entire RFP/RFA/Funding notice</a:t>
          </a:r>
        </a:p>
      </dgm:t>
    </dgm:pt>
    <dgm:pt modelId="{AA9EC4B4-0B7C-463D-91BF-BFC173F286D8}" type="parTrans" cxnId="{4CA650FF-5049-4567-B5EC-F53FF9CE80D2}">
      <dgm:prSet/>
      <dgm:spPr/>
      <dgm:t>
        <a:bodyPr/>
        <a:lstStyle/>
        <a:p>
          <a:endParaRPr lang="en-US"/>
        </a:p>
      </dgm:t>
    </dgm:pt>
    <dgm:pt modelId="{7DF6B41F-3336-4CAB-9302-8F6660B8E46D}" type="sibTrans" cxnId="{4CA650FF-5049-4567-B5EC-F53FF9CE80D2}">
      <dgm:prSet/>
      <dgm:spPr/>
      <dgm:t>
        <a:bodyPr/>
        <a:lstStyle/>
        <a:p>
          <a:endParaRPr lang="en-US"/>
        </a:p>
      </dgm:t>
    </dgm:pt>
    <dgm:pt modelId="{3A455FAA-55BE-48B3-AFC3-CA270989860F}">
      <dgm:prSet custT="1"/>
      <dgm:spPr/>
      <dgm:t>
        <a:bodyPr/>
        <a:lstStyle/>
        <a:p>
          <a:pPr>
            <a:defRPr cap="all"/>
          </a:pPr>
          <a:r>
            <a:rPr lang="en-US" sz="1400" dirty="0"/>
            <a:t>Determine any registrations that may be needed well in advance</a:t>
          </a:r>
        </a:p>
      </dgm:t>
    </dgm:pt>
    <dgm:pt modelId="{DDB19920-D668-45BD-AA07-C548991923B9}" type="parTrans" cxnId="{C88CF6DF-77BD-4111-9BFD-DC8C1A30495F}">
      <dgm:prSet/>
      <dgm:spPr/>
      <dgm:t>
        <a:bodyPr/>
        <a:lstStyle/>
        <a:p>
          <a:endParaRPr lang="en-US"/>
        </a:p>
      </dgm:t>
    </dgm:pt>
    <dgm:pt modelId="{741E5827-3A3B-451E-8B61-5101EA95563B}" type="sibTrans" cxnId="{C88CF6DF-77BD-4111-9BFD-DC8C1A30495F}">
      <dgm:prSet/>
      <dgm:spPr/>
      <dgm:t>
        <a:bodyPr/>
        <a:lstStyle/>
        <a:p>
          <a:endParaRPr lang="en-US"/>
        </a:p>
      </dgm:t>
    </dgm:pt>
    <dgm:pt modelId="{FB0216F7-DA22-4CE6-82A6-948A4FEFCAFA}">
      <dgm:prSet custT="1"/>
      <dgm:spPr/>
      <dgm:t>
        <a:bodyPr/>
        <a:lstStyle/>
        <a:p>
          <a:pPr>
            <a:defRPr cap="all"/>
          </a:pPr>
          <a:r>
            <a:rPr lang="en-US" sz="1400" dirty="0"/>
            <a:t>Assistance available from Research Support with budget templates, budget justifications, bio sketches, current and pending support listings</a:t>
          </a:r>
        </a:p>
      </dgm:t>
    </dgm:pt>
    <dgm:pt modelId="{2E19CD51-2C59-432D-80EB-3A759931B64A}" type="parTrans" cxnId="{2AE2DEFA-3121-4E8C-9EFC-C689B4F3C7B1}">
      <dgm:prSet/>
      <dgm:spPr/>
      <dgm:t>
        <a:bodyPr/>
        <a:lstStyle/>
        <a:p>
          <a:endParaRPr lang="en-US"/>
        </a:p>
      </dgm:t>
    </dgm:pt>
    <dgm:pt modelId="{D96EEA96-32A5-4766-B681-B86BF586F573}" type="sibTrans" cxnId="{2AE2DEFA-3121-4E8C-9EFC-C689B4F3C7B1}">
      <dgm:prSet/>
      <dgm:spPr/>
      <dgm:t>
        <a:bodyPr/>
        <a:lstStyle/>
        <a:p>
          <a:endParaRPr lang="en-US"/>
        </a:p>
      </dgm:t>
    </dgm:pt>
    <dgm:pt modelId="{43C877E0-53F8-46F4-A49B-C4496AC36A55}" type="pres">
      <dgm:prSet presAssocID="{BF88D42C-2BA9-43DB-BF16-3B3283CD3354}" presName="root" presStyleCnt="0">
        <dgm:presLayoutVars>
          <dgm:dir/>
          <dgm:resizeHandles val="exact"/>
        </dgm:presLayoutVars>
      </dgm:prSet>
      <dgm:spPr/>
    </dgm:pt>
    <dgm:pt modelId="{5C2F2029-B7E3-4EA6-AD69-FA0FF5F1F926}" type="pres">
      <dgm:prSet presAssocID="{B71DE606-6B89-4DF4-9AC3-2CD11E55C260}" presName="compNode" presStyleCnt="0"/>
      <dgm:spPr/>
    </dgm:pt>
    <dgm:pt modelId="{F143CF1C-236E-4EC2-A376-81EF5E8F24D7}" type="pres">
      <dgm:prSet presAssocID="{B71DE606-6B89-4DF4-9AC3-2CD11E55C260}" presName="iconBgRect" presStyleLbl="bgShp" presStyleIdx="0" presStyleCnt="4"/>
      <dgm:spPr/>
    </dgm:pt>
    <dgm:pt modelId="{6AB34873-0A89-40B7-9F9D-8F04B352FC75}" type="pres">
      <dgm:prSet presAssocID="{B71DE606-6B89-4DF4-9AC3-2CD11E55C26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9CE2CF76-BF80-4654-998D-DC3F0D17016D}" type="pres">
      <dgm:prSet presAssocID="{B71DE606-6B89-4DF4-9AC3-2CD11E55C260}" presName="spaceRect" presStyleCnt="0"/>
      <dgm:spPr/>
    </dgm:pt>
    <dgm:pt modelId="{CE638C2E-3437-45E3-A3D5-CE11D8C563A4}" type="pres">
      <dgm:prSet presAssocID="{B71DE606-6B89-4DF4-9AC3-2CD11E55C260}" presName="textRect" presStyleLbl="revTx" presStyleIdx="0" presStyleCnt="4">
        <dgm:presLayoutVars>
          <dgm:chMax val="1"/>
          <dgm:chPref val="1"/>
        </dgm:presLayoutVars>
      </dgm:prSet>
      <dgm:spPr/>
    </dgm:pt>
    <dgm:pt modelId="{117B0773-A949-4A54-8DAC-6B4C0D369F66}" type="pres">
      <dgm:prSet presAssocID="{998E479A-2624-4AE4-89D3-309E8AE1431A}" presName="sibTrans" presStyleCnt="0"/>
      <dgm:spPr/>
    </dgm:pt>
    <dgm:pt modelId="{7377179E-0648-4E61-943D-A11BEF10D6E4}" type="pres">
      <dgm:prSet presAssocID="{3BF49896-0B8D-406E-BD91-DC97F0EAC93C}" presName="compNode" presStyleCnt="0"/>
      <dgm:spPr/>
    </dgm:pt>
    <dgm:pt modelId="{D0304058-6CCE-4E54-BA4B-E9604B7C03F0}" type="pres">
      <dgm:prSet presAssocID="{3BF49896-0B8D-406E-BD91-DC97F0EAC93C}" presName="iconBgRect" presStyleLbl="bgShp" presStyleIdx="1" presStyleCnt="4"/>
      <dgm:spPr/>
    </dgm:pt>
    <dgm:pt modelId="{2B3B8A09-A980-4D56-AAB0-719F25F3E2FF}" type="pres">
      <dgm:prSet presAssocID="{3BF49896-0B8D-406E-BD91-DC97F0EAC93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815C14F2-76FA-43C6-8123-9095539CC27A}" type="pres">
      <dgm:prSet presAssocID="{3BF49896-0B8D-406E-BD91-DC97F0EAC93C}" presName="spaceRect" presStyleCnt="0"/>
      <dgm:spPr/>
    </dgm:pt>
    <dgm:pt modelId="{9E0EFB71-A2F9-417D-8299-925DD3A6D070}" type="pres">
      <dgm:prSet presAssocID="{3BF49896-0B8D-406E-BD91-DC97F0EAC93C}" presName="textRect" presStyleLbl="revTx" presStyleIdx="1" presStyleCnt="4">
        <dgm:presLayoutVars>
          <dgm:chMax val="1"/>
          <dgm:chPref val="1"/>
        </dgm:presLayoutVars>
      </dgm:prSet>
      <dgm:spPr/>
    </dgm:pt>
    <dgm:pt modelId="{7DCEFA2F-BCE9-4D74-9F99-E79891449327}" type="pres">
      <dgm:prSet presAssocID="{7DF6B41F-3336-4CAB-9302-8F6660B8E46D}" presName="sibTrans" presStyleCnt="0"/>
      <dgm:spPr/>
    </dgm:pt>
    <dgm:pt modelId="{38722D18-6540-4FAF-894B-B9624081C24B}" type="pres">
      <dgm:prSet presAssocID="{3A455FAA-55BE-48B3-AFC3-CA270989860F}" presName="compNode" presStyleCnt="0"/>
      <dgm:spPr/>
    </dgm:pt>
    <dgm:pt modelId="{B1CAA1D3-F9A7-46DC-AA5F-C5C77476077C}" type="pres">
      <dgm:prSet presAssocID="{3A455FAA-55BE-48B3-AFC3-CA270989860F}" presName="iconBgRect" presStyleLbl="bgShp" presStyleIdx="2" presStyleCnt="4"/>
      <dgm:spPr/>
    </dgm:pt>
    <dgm:pt modelId="{32DFE672-0AF9-4B2C-9DD5-53BD1C89055C}" type="pres">
      <dgm:prSet presAssocID="{3A455FAA-55BE-48B3-AFC3-CA270989860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39C7193-B441-4A9B-80D6-54161EA70BFD}" type="pres">
      <dgm:prSet presAssocID="{3A455FAA-55BE-48B3-AFC3-CA270989860F}" presName="spaceRect" presStyleCnt="0"/>
      <dgm:spPr/>
    </dgm:pt>
    <dgm:pt modelId="{A4CDEA5C-F699-40C8-8D8C-B979237FAF98}" type="pres">
      <dgm:prSet presAssocID="{3A455FAA-55BE-48B3-AFC3-CA270989860F}" presName="textRect" presStyleLbl="revTx" presStyleIdx="2" presStyleCnt="4">
        <dgm:presLayoutVars>
          <dgm:chMax val="1"/>
          <dgm:chPref val="1"/>
        </dgm:presLayoutVars>
      </dgm:prSet>
      <dgm:spPr/>
    </dgm:pt>
    <dgm:pt modelId="{B7113F11-127A-428A-9EAA-7159E1C05992}" type="pres">
      <dgm:prSet presAssocID="{741E5827-3A3B-451E-8B61-5101EA95563B}" presName="sibTrans" presStyleCnt="0"/>
      <dgm:spPr/>
    </dgm:pt>
    <dgm:pt modelId="{60C04A58-43E2-4DB7-B8A7-8AF5069066AC}" type="pres">
      <dgm:prSet presAssocID="{FB0216F7-DA22-4CE6-82A6-948A4FEFCAFA}" presName="compNode" presStyleCnt="0"/>
      <dgm:spPr/>
    </dgm:pt>
    <dgm:pt modelId="{80632A40-179E-46D7-A377-E025A3798809}" type="pres">
      <dgm:prSet presAssocID="{FB0216F7-DA22-4CE6-82A6-948A4FEFCAFA}" presName="iconBgRect" presStyleLbl="bgShp" presStyleIdx="3" presStyleCnt="4"/>
      <dgm:spPr/>
    </dgm:pt>
    <dgm:pt modelId="{968D292A-C047-4146-8170-EB74978128B2}" type="pres">
      <dgm:prSet presAssocID="{FB0216F7-DA22-4CE6-82A6-948A4FEFCAF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 outline"/>
        </a:ext>
      </dgm:extLst>
    </dgm:pt>
    <dgm:pt modelId="{B56D71F9-EB59-4DD4-94B4-A8C812A72CE0}" type="pres">
      <dgm:prSet presAssocID="{FB0216F7-DA22-4CE6-82A6-948A4FEFCAFA}" presName="spaceRect" presStyleCnt="0"/>
      <dgm:spPr/>
    </dgm:pt>
    <dgm:pt modelId="{E37FAEC0-8821-4C09-B8FC-2FD83834905D}" type="pres">
      <dgm:prSet presAssocID="{FB0216F7-DA22-4CE6-82A6-948A4FEFCAFA}" presName="textRect" presStyleLbl="revTx" presStyleIdx="3" presStyleCnt="4" custScaleX="125867">
        <dgm:presLayoutVars>
          <dgm:chMax val="1"/>
          <dgm:chPref val="1"/>
        </dgm:presLayoutVars>
      </dgm:prSet>
      <dgm:spPr/>
    </dgm:pt>
  </dgm:ptLst>
  <dgm:cxnLst>
    <dgm:cxn modelId="{8435C000-4E07-4859-9364-5D512CC49936}" type="presOf" srcId="{B71DE606-6B89-4DF4-9AC3-2CD11E55C260}" destId="{CE638C2E-3437-45E3-A3D5-CE11D8C563A4}" srcOrd="0" destOrd="0" presId="urn:microsoft.com/office/officeart/2018/5/layout/IconCircleLabelList"/>
    <dgm:cxn modelId="{A0501411-72C5-4FEC-A174-6FAC64FE36F4}" type="presOf" srcId="{BF88D42C-2BA9-43DB-BF16-3B3283CD3354}" destId="{43C877E0-53F8-46F4-A49B-C4496AC36A55}" srcOrd="0" destOrd="0" presId="urn:microsoft.com/office/officeart/2018/5/layout/IconCircleLabelList"/>
    <dgm:cxn modelId="{6FDE5F58-3821-4AAC-B0F5-7AD22D1608A6}" srcId="{BF88D42C-2BA9-43DB-BF16-3B3283CD3354}" destId="{B71DE606-6B89-4DF4-9AC3-2CD11E55C260}" srcOrd="0" destOrd="0" parTransId="{4ED9FB00-5D7B-4041-9F5F-09624F31DEAC}" sibTransId="{998E479A-2624-4AE4-89D3-309E8AE1431A}"/>
    <dgm:cxn modelId="{F8AE32A4-9CA1-4624-BD3D-43E16D4C9D12}" type="presOf" srcId="{3A455FAA-55BE-48B3-AFC3-CA270989860F}" destId="{A4CDEA5C-F699-40C8-8D8C-B979237FAF98}" srcOrd="0" destOrd="0" presId="urn:microsoft.com/office/officeart/2018/5/layout/IconCircleLabelList"/>
    <dgm:cxn modelId="{F203E9A8-74DB-4A2F-98E4-21B0680EF9C7}" type="presOf" srcId="{FB0216F7-DA22-4CE6-82A6-948A4FEFCAFA}" destId="{E37FAEC0-8821-4C09-B8FC-2FD83834905D}" srcOrd="0" destOrd="0" presId="urn:microsoft.com/office/officeart/2018/5/layout/IconCircleLabelList"/>
    <dgm:cxn modelId="{C88CF6DF-77BD-4111-9BFD-DC8C1A30495F}" srcId="{BF88D42C-2BA9-43DB-BF16-3B3283CD3354}" destId="{3A455FAA-55BE-48B3-AFC3-CA270989860F}" srcOrd="2" destOrd="0" parTransId="{DDB19920-D668-45BD-AA07-C548991923B9}" sibTransId="{741E5827-3A3B-451E-8B61-5101EA95563B}"/>
    <dgm:cxn modelId="{5D239EE1-D5C2-417A-9E59-167EB53CBAF1}" type="presOf" srcId="{3BF49896-0B8D-406E-BD91-DC97F0EAC93C}" destId="{9E0EFB71-A2F9-417D-8299-925DD3A6D070}" srcOrd="0" destOrd="0" presId="urn:microsoft.com/office/officeart/2018/5/layout/IconCircleLabelList"/>
    <dgm:cxn modelId="{2AE2DEFA-3121-4E8C-9EFC-C689B4F3C7B1}" srcId="{BF88D42C-2BA9-43DB-BF16-3B3283CD3354}" destId="{FB0216F7-DA22-4CE6-82A6-948A4FEFCAFA}" srcOrd="3" destOrd="0" parTransId="{2E19CD51-2C59-432D-80EB-3A759931B64A}" sibTransId="{D96EEA96-32A5-4766-B681-B86BF586F573}"/>
    <dgm:cxn modelId="{4CA650FF-5049-4567-B5EC-F53FF9CE80D2}" srcId="{BF88D42C-2BA9-43DB-BF16-3B3283CD3354}" destId="{3BF49896-0B8D-406E-BD91-DC97F0EAC93C}" srcOrd="1" destOrd="0" parTransId="{AA9EC4B4-0B7C-463D-91BF-BFC173F286D8}" sibTransId="{7DF6B41F-3336-4CAB-9302-8F6660B8E46D}"/>
    <dgm:cxn modelId="{74627AC3-AF6B-4BE7-8B7A-EB74BEB9B5FC}" type="presParOf" srcId="{43C877E0-53F8-46F4-A49B-C4496AC36A55}" destId="{5C2F2029-B7E3-4EA6-AD69-FA0FF5F1F926}" srcOrd="0" destOrd="0" presId="urn:microsoft.com/office/officeart/2018/5/layout/IconCircleLabelList"/>
    <dgm:cxn modelId="{4A1B484B-8C9F-40D2-959C-3B1B4A9FD53F}" type="presParOf" srcId="{5C2F2029-B7E3-4EA6-AD69-FA0FF5F1F926}" destId="{F143CF1C-236E-4EC2-A376-81EF5E8F24D7}" srcOrd="0" destOrd="0" presId="urn:microsoft.com/office/officeart/2018/5/layout/IconCircleLabelList"/>
    <dgm:cxn modelId="{10D7544E-CFF4-4486-B1C8-B9FF0EBBB05D}" type="presParOf" srcId="{5C2F2029-B7E3-4EA6-AD69-FA0FF5F1F926}" destId="{6AB34873-0A89-40B7-9F9D-8F04B352FC75}" srcOrd="1" destOrd="0" presId="urn:microsoft.com/office/officeart/2018/5/layout/IconCircleLabelList"/>
    <dgm:cxn modelId="{1304E092-C649-4712-B7FE-E69332B92805}" type="presParOf" srcId="{5C2F2029-B7E3-4EA6-AD69-FA0FF5F1F926}" destId="{9CE2CF76-BF80-4654-998D-DC3F0D17016D}" srcOrd="2" destOrd="0" presId="urn:microsoft.com/office/officeart/2018/5/layout/IconCircleLabelList"/>
    <dgm:cxn modelId="{37D2AEAB-AF11-4EEC-B854-CB13DB9BB621}" type="presParOf" srcId="{5C2F2029-B7E3-4EA6-AD69-FA0FF5F1F926}" destId="{CE638C2E-3437-45E3-A3D5-CE11D8C563A4}" srcOrd="3" destOrd="0" presId="urn:microsoft.com/office/officeart/2018/5/layout/IconCircleLabelList"/>
    <dgm:cxn modelId="{8586DF12-6A45-44F2-8C6A-B5E73C79F7F8}" type="presParOf" srcId="{43C877E0-53F8-46F4-A49B-C4496AC36A55}" destId="{117B0773-A949-4A54-8DAC-6B4C0D369F66}" srcOrd="1" destOrd="0" presId="urn:microsoft.com/office/officeart/2018/5/layout/IconCircleLabelList"/>
    <dgm:cxn modelId="{F3EACE8E-076D-45EE-95D2-28C37A59166A}" type="presParOf" srcId="{43C877E0-53F8-46F4-A49B-C4496AC36A55}" destId="{7377179E-0648-4E61-943D-A11BEF10D6E4}" srcOrd="2" destOrd="0" presId="urn:microsoft.com/office/officeart/2018/5/layout/IconCircleLabelList"/>
    <dgm:cxn modelId="{D7D8B9AA-1CC2-4D9B-9C0F-56B41E3E0A58}" type="presParOf" srcId="{7377179E-0648-4E61-943D-A11BEF10D6E4}" destId="{D0304058-6CCE-4E54-BA4B-E9604B7C03F0}" srcOrd="0" destOrd="0" presId="urn:microsoft.com/office/officeart/2018/5/layout/IconCircleLabelList"/>
    <dgm:cxn modelId="{3727DECF-DC76-4749-B16F-6C80A8BE839A}" type="presParOf" srcId="{7377179E-0648-4E61-943D-A11BEF10D6E4}" destId="{2B3B8A09-A980-4D56-AAB0-719F25F3E2FF}" srcOrd="1" destOrd="0" presId="urn:microsoft.com/office/officeart/2018/5/layout/IconCircleLabelList"/>
    <dgm:cxn modelId="{89CE7E3C-94DF-4D70-8BB2-3C09A2A11F3A}" type="presParOf" srcId="{7377179E-0648-4E61-943D-A11BEF10D6E4}" destId="{815C14F2-76FA-43C6-8123-9095539CC27A}" srcOrd="2" destOrd="0" presId="urn:microsoft.com/office/officeart/2018/5/layout/IconCircleLabelList"/>
    <dgm:cxn modelId="{1448BA99-6D6B-4BC1-9C37-D94110130247}" type="presParOf" srcId="{7377179E-0648-4E61-943D-A11BEF10D6E4}" destId="{9E0EFB71-A2F9-417D-8299-925DD3A6D070}" srcOrd="3" destOrd="0" presId="urn:microsoft.com/office/officeart/2018/5/layout/IconCircleLabelList"/>
    <dgm:cxn modelId="{E1FA5364-D57F-451C-ABDC-B29FA7690BB8}" type="presParOf" srcId="{43C877E0-53F8-46F4-A49B-C4496AC36A55}" destId="{7DCEFA2F-BCE9-4D74-9F99-E79891449327}" srcOrd="3" destOrd="0" presId="urn:microsoft.com/office/officeart/2018/5/layout/IconCircleLabelList"/>
    <dgm:cxn modelId="{24C3E6C0-6E6B-4BD2-A747-44F0CB1C8088}" type="presParOf" srcId="{43C877E0-53F8-46F4-A49B-C4496AC36A55}" destId="{38722D18-6540-4FAF-894B-B9624081C24B}" srcOrd="4" destOrd="0" presId="urn:microsoft.com/office/officeart/2018/5/layout/IconCircleLabelList"/>
    <dgm:cxn modelId="{D17F7D2C-D8C8-4444-8476-1DB5BC1C03C3}" type="presParOf" srcId="{38722D18-6540-4FAF-894B-B9624081C24B}" destId="{B1CAA1D3-F9A7-46DC-AA5F-C5C77476077C}" srcOrd="0" destOrd="0" presId="urn:microsoft.com/office/officeart/2018/5/layout/IconCircleLabelList"/>
    <dgm:cxn modelId="{02B57ADA-D96A-4CFE-87FA-CC752977D426}" type="presParOf" srcId="{38722D18-6540-4FAF-894B-B9624081C24B}" destId="{32DFE672-0AF9-4B2C-9DD5-53BD1C89055C}" srcOrd="1" destOrd="0" presId="urn:microsoft.com/office/officeart/2018/5/layout/IconCircleLabelList"/>
    <dgm:cxn modelId="{10A0E1BB-04D5-4D4B-9D6C-F2F4046B921C}" type="presParOf" srcId="{38722D18-6540-4FAF-894B-B9624081C24B}" destId="{E39C7193-B441-4A9B-80D6-54161EA70BFD}" srcOrd="2" destOrd="0" presId="urn:microsoft.com/office/officeart/2018/5/layout/IconCircleLabelList"/>
    <dgm:cxn modelId="{F886FDD6-B532-4CBF-9528-2EC94F0C5BB9}" type="presParOf" srcId="{38722D18-6540-4FAF-894B-B9624081C24B}" destId="{A4CDEA5C-F699-40C8-8D8C-B979237FAF98}" srcOrd="3" destOrd="0" presId="urn:microsoft.com/office/officeart/2018/5/layout/IconCircleLabelList"/>
    <dgm:cxn modelId="{7E05F62A-4A9F-4676-ADDF-9F8D16C987B9}" type="presParOf" srcId="{43C877E0-53F8-46F4-A49B-C4496AC36A55}" destId="{B7113F11-127A-428A-9EAA-7159E1C05992}" srcOrd="5" destOrd="0" presId="urn:microsoft.com/office/officeart/2018/5/layout/IconCircleLabelList"/>
    <dgm:cxn modelId="{FFD1B138-365E-4B1C-AEF4-C819215B58DE}" type="presParOf" srcId="{43C877E0-53F8-46F4-A49B-C4496AC36A55}" destId="{60C04A58-43E2-4DB7-B8A7-8AF5069066AC}" srcOrd="6" destOrd="0" presId="urn:microsoft.com/office/officeart/2018/5/layout/IconCircleLabelList"/>
    <dgm:cxn modelId="{791CA786-8536-47BA-A4FB-38145DB6EBF9}" type="presParOf" srcId="{60C04A58-43E2-4DB7-B8A7-8AF5069066AC}" destId="{80632A40-179E-46D7-A377-E025A3798809}" srcOrd="0" destOrd="0" presId="urn:microsoft.com/office/officeart/2018/5/layout/IconCircleLabelList"/>
    <dgm:cxn modelId="{BE94C030-20E1-4ABA-95A3-0413736E1DBC}" type="presParOf" srcId="{60C04A58-43E2-4DB7-B8A7-8AF5069066AC}" destId="{968D292A-C047-4146-8170-EB74978128B2}" srcOrd="1" destOrd="0" presId="urn:microsoft.com/office/officeart/2018/5/layout/IconCircleLabelList"/>
    <dgm:cxn modelId="{DA9E365C-7BE2-4106-A1BC-81C3B0271B05}" type="presParOf" srcId="{60C04A58-43E2-4DB7-B8A7-8AF5069066AC}" destId="{B56D71F9-EB59-4DD4-94B4-A8C812A72CE0}" srcOrd="2" destOrd="0" presId="urn:microsoft.com/office/officeart/2018/5/layout/IconCircleLabelList"/>
    <dgm:cxn modelId="{3EC5EF15-2874-4E6C-9242-35A3F4A653FA}" type="presParOf" srcId="{60C04A58-43E2-4DB7-B8A7-8AF5069066AC}" destId="{E37FAEC0-8821-4C09-B8FC-2FD83834905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3CF1C-236E-4EC2-A376-81EF5E8F24D7}">
      <dsp:nvSpPr>
        <dsp:cNvPr id="0" name=""/>
        <dsp:cNvSpPr/>
      </dsp:nvSpPr>
      <dsp:spPr>
        <a:xfrm>
          <a:off x="579597" y="443923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34873-0A89-40B7-9F9D-8F04B352FC75}">
      <dsp:nvSpPr>
        <dsp:cNvPr id="0" name=""/>
        <dsp:cNvSpPr/>
      </dsp:nvSpPr>
      <dsp:spPr>
        <a:xfrm>
          <a:off x="813597" y="677923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38C2E-3437-45E3-A3D5-CE11D8C563A4}">
      <dsp:nvSpPr>
        <dsp:cNvPr id="0" name=""/>
        <dsp:cNvSpPr/>
      </dsp:nvSpPr>
      <dsp:spPr>
        <a:xfrm>
          <a:off x="228597" y="1883923"/>
          <a:ext cx="1800000" cy="1482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Contact ORA Pre-Award as soon as you discover a grant funding opportunity</a:t>
          </a:r>
        </a:p>
      </dsp:txBody>
      <dsp:txXfrm>
        <a:off x="228597" y="1883923"/>
        <a:ext cx="1800000" cy="1482153"/>
      </dsp:txXfrm>
    </dsp:sp>
    <dsp:sp modelId="{D0304058-6CCE-4E54-BA4B-E9604B7C03F0}">
      <dsp:nvSpPr>
        <dsp:cNvPr id="0" name=""/>
        <dsp:cNvSpPr/>
      </dsp:nvSpPr>
      <dsp:spPr>
        <a:xfrm>
          <a:off x="2694597" y="443923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B8A09-A980-4D56-AAB0-719F25F3E2FF}">
      <dsp:nvSpPr>
        <dsp:cNvPr id="0" name=""/>
        <dsp:cNvSpPr/>
      </dsp:nvSpPr>
      <dsp:spPr>
        <a:xfrm>
          <a:off x="2928597" y="677923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EFB71-A2F9-417D-8299-925DD3A6D070}">
      <dsp:nvSpPr>
        <dsp:cNvPr id="0" name=""/>
        <dsp:cNvSpPr/>
      </dsp:nvSpPr>
      <dsp:spPr>
        <a:xfrm>
          <a:off x="2343597" y="1883923"/>
          <a:ext cx="1800000" cy="1482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Read the entire RFP/RFA/Funding notice</a:t>
          </a:r>
        </a:p>
      </dsp:txBody>
      <dsp:txXfrm>
        <a:off x="2343597" y="1883923"/>
        <a:ext cx="1800000" cy="1482153"/>
      </dsp:txXfrm>
    </dsp:sp>
    <dsp:sp modelId="{B1CAA1D3-F9A7-46DC-AA5F-C5C77476077C}">
      <dsp:nvSpPr>
        <dsp:cNvPr id="0" name=""/>
        <dsp:cNvSpPr/>
      </dsp:nvSpPr>
      <dsp:spPr>
        <a:xfrm>
          <a:off x="4809597" y="443923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FE672-0AF9-4B2C-9DD5-53BD1C89055C}">
      <dsp:nvSpPr>
        <dsp:cNvPr id="0" name=""/>
        <dsp:cNvSpPr/>
      </dsp:nvSpPr>
      <dsp:spPr>
        <a:xfrm>
          <a:off x="5043597" y="677923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DEA5C-F699-40C8-8D8C-B979237FAF98}">
      <dsp:nvSpPr>
        <dsp:cNvPr id="0" name=""/>
        <dsp:cNvSpPr/>
      </dsp:nvSpPr>
      <dsp:spPr>
        <a:xfrm>
          <a:off x="4458597" y="1883923"/>
          <a:ext cx="1800000" cy="1482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Determine any registrations that may be needed well in advance</a:t>
          </a:r>
        </a:p>
      </dsp:txBody>
      <dsp:txXfrm>
        <a:off x="4458597" y="1883923"/>
        <a:ext cx="1800000" cy="1482153"/>
      </dsp:txXfrm>
    </dsp:sp>
    <dsp:sp modelId="{80632A40-179E-46D7-A377-E025A3798809}">
      <dsp:nvSpPr>
        <dsp:cNvPr id="0" name=""/>
        <dsp:cNvSpPr/>
      </dsp:nvSpPr>
      <dsp:spPr>
        <a:xfrm>
          <a:off x="7157400" y="443923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D292A-C047-4146-8170-EB74978128B2}">
      <dsp:nvSpPr>
        <dsp:cNvPr id="0" name=""/>
        <dsp:cNvSpPr/>
      </dsp:nvSpPr>
      <dsp:spPr>
        <a:xfrm>
          <a:off x="7391400" y="677923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FAEC0-8821-4C09-B8FC-2FD83834905D}">
      <dsp:nvSpPr>
        <dsp:cNvPr id="0" name=""/>
        <dsp:cNvSpPr/>
      </dsp:nvSpPr>
      <dsp:spPr>
        <a:xfrm>
          <a:off x="6573597" y="1883923"/>
          <a:ext cx="2265606" cy="1482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Assistance available from Research Support with budget templates, budget justifications, bio sketches, current and pending support listings</a:t>
          </a:r>
        </a:p>
      </dsp:txBody>
      <dsp:txXfrm>
        <a:off x="6573597" y="1883923"/>
        <a:ext cx="2265606" cy="1482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576" cy="466668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363" y="1"/>
            <a:ext cx="3043576" cy="466668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r">
              <a:defRPr sz="1200"/>
            </a:lvl1pPr>
          </a:lstStyle>
          <a:p>
            <a:fld id="{51DE0859-FB6F-468E-A96D-682E31B8A65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433"/>
            <a:ext cx="3043576" cy="466667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363" y="8842433"/>
            <a:ext cx="3043576" cy="466667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r">
              <a:defRPr sz="1200"/>
            </a:lvl1pPr>
          </a:lstStyle>
          <a:p>
            <a:fld id="{29B575CD-DE3D-4F67-905D-431F4CBAC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04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B3B6FE7C-397F-4D4B-9850-C4A563FB2DE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1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5E94F6A0-9C44-44CC-97E8-0B29F47D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2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cec524d2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bcec524d2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cec524d2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bcec524d2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94F6A0-9C44-44CC-97E8-0B29F47D6C5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134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4F6A0-9C44-44CC-97E8-0B29F47D6C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08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4F6A0-9C44-44CC-97E8-0B29F47D6C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46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4F6A0-9C44-44CC-97E8-0B29F47D6C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99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4F6A0-9C44-44CC-97E8-0B29F47D6C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83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4F6A0-9C44-44CC-97E8-0B29F47D6C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5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2F356-A65B-BF4F-A695-722FA49CE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907F7-68A0-4840-BEC6-70C8C6E84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D13DF-020C-6C45-8B4E-8EBE918E3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200"/>
          </a:xfrm>
          <a:prstGeom prst="rect">
            <a:avLst/>
          </a:prstGeom>
          <a:solidFill>
            <a:srgbClr val="FF9D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R="0" lvl="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R="0"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R="0"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R="0"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R="0"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R="0"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R="0"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8001000" y="62484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5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BCC38-66BF-BE45-A6D9-CAD824DD6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D61BA-F5C1-6F41-9C5B-C873BE7C0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0E023-F782-5F4A-AEA8-3E72C790F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FF6C1-AA92-7744-ACB4-D57A6085E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850F9-5522-0C41-B243-60CC8F7DD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0CF96-99B2-C545-B7EC-60BB5F50A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8E16C-62A2-F042-9EA2-F17640282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EE512-C4AF-B046-9730-14A63E43F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00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74560F-DF23-364C-88B4-2D7329444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blue header_gold_white_logo.eps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59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5000">
              <a:srgbClr val="E0F1F2"/>
            </a:gs>
            <a:gs pos="100000">
              <a:srgbClr val="00B0F0"/>
            </a:gs>
          </a:gsLst>
          <a:lin ang="135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6" descr="blue header_gold_white_logo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599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6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7772400" cy="457200"/>
          </a:xfrm>
          <a:prstGeom prst="rect">
            <a:avLst/>
          </a:prstGeom>
          <a:solidFill>
            <a:srgbClr val="FF9D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77724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001000" y="62484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632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plaud@umassd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jfernandes2@umassd.edu" TargetMode="External"/><Relationship Id="rId5" Type="http://schemas.openxmlformats.org/officeDocument/2006/relationships/hyperlink" Target="mailto:ebecca.harrison@umassd.edu" TargetMode="External"/><Relationship Id="rId4" Type="http://schemas.openxmlformats.org/officeDocument/2006/relationships/hyperlink" Target="mailto:rharrison@umassd.edu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jobs.sciencecareers.org/jobs/biology/massachusetts/" TargetMode="External"/><Relationship Id="rId3" Type="http://schemas.openxmlformats.org/officeDocument/2006/relationships/hyperlink" Target="https://grantforward.com/" TargetMode="External"/><Relationship Id="rId7" Type="http://schemas.openxmlformats.org/officeDocument/2006/relationships/hyperlink" Target="https://www.umassd.edu/career/handshak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uidestar.org/" TargetMode="External"/><Relationship Id="rId5" Type="http://schemas.openxmlformats.org/officeDocument/2006/relationships/hyperlink" Target="http://foundationcenter.org/getstarted/training/video/gsb.html" TargetMode="External"/><Relationship Id="rId4" Type="http://schemas.openxmlformats.org/officeDocument/2006/relationships/hyperlink" Target="http://pivot.cos.com/funding_main" TargetMode="External"/><Relationship Id="rId9" Type="http://schemas.openxmlformats.org/officeDocument/2006/relationships/hyperlink" Target="https://www.umassd.edu/research/research-administratio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hennesseygreene@umassd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Ben.jones@umassd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685800" y="5257800"/>
            <a:ext cx="7772400" cy="1143000"/>
          </a:xfrm>
          <a:prstGeom prst="rect">
            <a:avLst/>
          </a:prstGeom>
          <a:solidFill>
            <a:srgbClr val="FF9D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sz="2400" b="1" dirty="0"/>
              <a:t>Grant seeking </a:t>
            </a:r>
            <a:endParaRPr sz="2400" b="1" dirty="0"/>
          </a:p>
          <a:p>
            <a:pPr>
              <a:buNone/>
            </a:pPr>
            <a:r>
              <a:rPr lang="en-US" sz="1100" b="1" dirty="0"/>
              <a:t>Megan Hennessey-Greene, Director of Research Administration, Office of Research Administration</a:t>
            </a:r>
            <a:endParaRPr sz="1100" b="1" dirty="0"/>
          </a:p>
          <a:p>
            <a:pPr lvl="0">
              <a:buNone/>
            </a:pPr>
            <a:r>
              <a:rPr lang="en-US" sz="1100" b="1" dirty="0"/>
              <a:t>Ben Jones, Dir. of Corp. Engagement &amp; Inst. Partnerships, Advancement</a:t>
            </a:r>
            <a:br>
              <a:rPr lang="en-US" sz="1100" b="1" dirty="0"/>
            </a:br>
            <a:br>
              <a:rPr lang="en-US" b="1" dirty="0"/>
            </a:br>
            <a:endParaRPr b="1" dirty="0"/>
          </a:p>
        </p:txBody>
      </p:sp>
      <p:pic>
        <p:nvPicPr>
          <p:cNvPr id="97" name="Google Shape;97;p1" descr="32693321_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8875" y="2000250"/>
            <a:ext cx="428625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descr="28606027_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8875" y="2000250"/>
            <a:ext cx="42862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78ABBC-CC9E-FB48-ACBD-8F33F5DD8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08743"/>
            <a:ext cx="8305800" cy="584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84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5DD3C-983B-AD4E-B53C-4F234FDF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" y="1066800"/>
            <a:ext cx="7772400" cy="457200"/>
          </a:xfrm>
        </p:spPr>
        <p:txBody>
          <a:bodyPr wrap="square" anchor="ctr"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</a:rPr>
              <a:t>Pre &amp; Post-award Assignments by College, Department &amp; Program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</a:rPr>
            </a:br>
            <a:endParaRPr kumimoji="0" lang="en-US" altLang="en-US" sz="11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442CDEC-A4B7-FE42-88CA-21045A2B12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137548"/>
              </p:ext>
            </p:extLst>
          </p:nvPr>
        </p:nvGraphicFramePr>
        <p:xfrm>
          <a:off x="773430" y="1295400"/>
          <a:ext cx="7772400" cy="545100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94412">
                  <a:extLst>
                    <a:ext uri="{9D8B030D-6E8A-4147-A177-3AD203B41FA5}">
                      <a16:colId xmlns:a16="http://schemas.microsoft.com/office/drawing/2014/main" val="614314997"/>
                    </a:ext>
                  </a:extLst>
                </a:gridCol>
                <a:gridCol w="2532033">
                  <a:extLst>
                    <a:ext uri="{9D8B030D-6E8A-4147-A177-3AD203B41FA5}">
                      <a16:colId xmlns:a16="http://schemas.microsoft.com/office/drawing/2014/main" val="865750375"/>
                    </a:ext>
                  </a:extLst>
                </a:gridCol>
                <a:gridCol w="2245955">
                  <a:extLst>
                    <a:ext uri="{9D8B030D-6E8A-4147-A177-3AD203B41FA5}">
                      <a16:colId xmlns:a16="http://schemas.microsoft.com/office/drawing/2014/main" val="116340522"/>
                    </a:ext>
                  </a:extLst>
                </a:gridCol>
              </a:tblGrid>
              <a:tr h="34317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cap="none" spc="0" dirty="0">
                          <a:solidFill>
                            <a:schemeClr val="bg1"/>
                          </a:solidFill>
                          <a:effectLst/>
                        </a:rPr>
                        <a:t>Departments &amp; Programs</a:t>
                      </a:r>
                    </a:p>
                  </a:txBody>
                  <a:tcPr marL="36176" marR="25840" marT="51680" marB="5168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cap="none" spc="0">
                          <a:solidFill>
                            <a:schemeClr val="bg1"/>
                          </a:solidFill>
                          <a:effectLst/>
                        </a:rPr>
                        <a:t>Pre-award Contact for Proposals &amp; Awards</a:t>
                      </a:r>
                    </a:p>
                  </a:txBody>
                  <a:tcPr marL="36176" marR="25840" marT="51680" marB="5168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cap="none" spc="0">
                          <a:solidFill>
                            <a:schemeClr val="bg1"/>
                          </a:solidFill>
                          <a:effectLst/>
                        </a:rPr>
                        <a:t>Post-award Contact for Grants Management</a:t>
                      </a:r>
                    </a:p>
                  </a:txBody>
                  <a:tcPr marL="36176" marR="25840" marT="51680" marB="5168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047300"/>
                  </a:ext>
                </a:extLst>
              </a:tr>
              <a:tr h="285427"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</a:rPr>
                        <a:t>Academic Resource Center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Michelle Plaud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</a:rPr>
                        <a:t>Rebecca Harrison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415815"/>
                  </a:ext>
                </a:extLst>
              </a:tr>
              <a:tr h="285427"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</a:rPr>
                        <a:t>Center for Innovation &amp; Entrepreneurship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Deborah Dolan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</a:rPr>
                        <a:t>Rebecca Harrison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56402"/>
                  </a:ext>
                </a:extLst>
              </a:tr>
              <a:tr h="285427"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</a:rPr>
                        <a:t>Charlton College of Business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Michelle Plaud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</a:rPr>
                        <a:t>Rebecca Harrison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891428"/>
                  </a:ext>
                </a:extLst>
              </a:tr>
              <a:tr h="285427"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</a:rPr>
                        <a:t>College of Arts &amp; Sciences (CAS)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Deborah Dolan 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</a:rPr>
                        <a:t>Rebecca Harrison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156826"/>
                  </a:ext>
                </a:extLst>
              </a:tr>
              <a:tr h="430429"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CAS: Kaput Center, Public Policy</a:t>
                      </a:r>
                      <a:b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STEM Ed &amp; Teacher Development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</a:rPr>
                        <a:t>Deborah Dolan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</a:rPr>
                        <a:t>Rebecca Harrison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204608"/>
                  </a:ext>
                </a:extLst>
              </a:tr>
              <a:tr h="285427"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College of Engineering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Michelle Plaud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</a:rPr>
                        <a:t>Rebecca Harrison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39735"/>
                  </a:ext>
                </a:extLst>
              </a:tr>
              <a:tr h="285427"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College of Nursing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Deborah Dolan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Rebecca Harrison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040482"/>
                  </a:ext>
                </a:extLst>
              </a:tr>
              <a:tr h="285427"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College of Visual &amp; Performing Arts (CVPA)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Michelle Plaud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Rebecca Harrison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606206"/>
                  </a:ext>
                </a:extLst>
              </a:tr>
              <a:tr h="331245"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Economic Development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Michelle Plaud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</a:rPr>
                        <a:t>Rebecca Harrison</a:t>
                      </a:r>
                    </a:p>
                    <a:p>
                      <a:pPr fontAlgn="t"/>
                      <a:endParaRPr lang="en-US" sz="10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333575"/>
                  </a:ext>
                </a:extLst>
              </a:tr>
              <a:tr h="285427"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Law School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Michelle Plaud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</a:rPr>
                        <a:t>Rebecca Harrison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523611"/>
                  </a:ext>
                </a:extLst>
              </a:tr>
              <a:tr h="285427"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Provost's Office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Michelle Plaud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</a:rPr>
                        <a:t>Rebecca Harrison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373372"/>
                  </a:ext>
                </a:extLst>
              </a:tr>
              <a:tr h="575431"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School for Marine Science &amp; Technology (SMAST): Department of Fisheries Oceanography (DFO), </a:t>
                      </a:r>
                    </a:p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Department of Estuarine &amp; Ocean Sciences (Coastal Systems)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Michelle Plaud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</a:rPr>
                        <a:t>Rebecca Harrison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5580336"/>
                  </a:ext>
                </a:extLst>
              </a:tr>
              <a:tr h="285427"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SMAST: Department of Estuarine &amp; Ocean Sciences (DEOS)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Deborah Dolan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Rebecca Harrison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229432"/>
                  </a:ext>
                </a:extLst>
              </a:tr>
              <a:tr h="285427"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Student Affairs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Michelle Plaud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</a:rPr>
                        <a:t>Rebecca Harrison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839199"/>
                  </a:ext>
                </a:extLst>
              </a:tr>
              <a:tr h="285427"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Upward Bound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Michelle Plaud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cap="none" spc="0" dirty="0">
                          <a:solidFill>
                            <a:schemeClr val="tx1"/>
                          </a:solidFill>
                          <a:effectLst/>
                        </a:rPr>
                        <a:t>Rebecca Harrison</a:t>
                      </a:r>
                    </a:p>
                  </a:txBody>
                  <a:tcPr marL="36176" marR="25840" marT="27745" marB="516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43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603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3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457200"/>
          </a:xfrm>
        </p:spPr>
        <p:txBody>
          <a:bodyPr/>
          <a:lstStyle/>
          <a:p>
            <a:pPr algn="ctr"/>
            <a:r>
              <a:rPr lang="en-US" sz="3200" dirty="0"/>
              <a:t>ORA Pre &amp; Post Award Points of Contact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Pre-Award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Michelle </a:t>
            </a:r>
            <a:r>
              <a:rPr lang="en-US" sz="1800" dirty="0" err="1"/>
              <a:t>Plaud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Manager, Pre-Award Administration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mplaud@umassd.edu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Post Award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Becky Harrison</a:t>
            </a:r>
          </a:p>
          <a:p>
            <a:pPr marL="0" indent="0">
              <a:buNone/>
            </a:pPr>
            <a:r>
              <a:rPr lang="en-US" sz="1800" dirty="0"/>
              <a:t>Post Award Grant Manager</a:t>
            </a:r>
          </a:p>
          <a:p>
            <a:pPr marL="0" indent="0">
              <a:buNone/>
            </a:pPr>
            <a:r>
              <a:rPr lang="en-US" sz="1800" dirty="0" err="1">
                <a:hlinkClick r:id="rId4"/>
              </a:rPr>
              <a:t>r</a:t>
            </a:r>
            <a:r>
              <a:rPr lang="en-US" sz="1800" dirty="0" err="1">
                <a:hlinkClick r:id="rId5"/>
              </a:rPr>
              <a:t>ebecca.harrison@umassd.edu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Josette Cormier (</a:t>
            </a:r>
            <a:r>
              <a:rPr lang="en-US" sz="1800"/>
              <a:t>new hire 2/21)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Post Award Grant Manager</a:t>
            </a:r>
          </a:p>
          <a:p>
            <a:pPr marL="0" indent="0">
              <a:buNone/>
            </a:pPr>
            <a:r>
              <a:rPr lang="en-US" sz="1800" dirty="0">
                <a:hlinkClick r:id="rId6"/>
              </a:rPr>
              <a:t>jfernandes2@umassd.edu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1248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"/>
          <p:cNvSpPr txBox="1">
            <a:spLocks noGrp="1"/>
          </p:cNvSpPr>
          <p:nvPr>
            <p:ph type="ctrTitle"/>
          </p:nvPr>
        </p:nvSpPr>
        <p:spPr>
          <a:xfrm>
            <a:off x="685800" y="5143350"/>
            <a:ext cx="7772400" cy="857400"/>
          </a:xfrm>
          <a:prstGeom prst="rect">
            <a:avLst/>
          </a:prstGeom>
          <a:solidFill>
            <a:srgbClr val="FF9D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sz="2400" b="1"/>
              <a:t>Resources</a:t>
            </a:r>
            <a:endParaRPr sz="2400" b="1"/>
          </a:p>
        </p:txBody>
      </p:sp>
      <p:sp>
        <p:nvSpPr>
          <p:cNvPr id="209" name="Google Shape;209;p5"/>
          <p:cNvSpPr txBox="1"/>
          <p:nvPr/>
        </p:nvSpPr>
        <p:spPr>
          <a:xfrm>
            <a:off x="717125" y="1809300"/>
            <a:ext cx="7665900" cy="3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0" name="Google Shape;210;p5"/>
          <p:cNvGraphicFramePr/>
          <p:nvPr/>
        </p:nvGraphicFramePr>
        <p:xfrm>
          <a:off x="930575" y="1728000"/>
          <a:ext cx="7239000" cy="3221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1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Funding: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u="sng">
                          <a:solidFill>
                            <a:schemeClr val="hlink"/>
                          </a:solidFill>
                          <a:hlinkClick r:id="rId3"/>
                        </a:rPr>
                        <a:t>GrantForward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u="sng">
                          <a:solidFill>
                            <a:schemeClr val="hlink"/>
                          </a:solidFill>
                          <a:hlinkClick r:id="rId4"/>
                        </a:rPr>
                        <a:t>PIVOT for funder research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u="sng">
                          <a:solidFill>
                            <a:schemeClr val="hlink"/>
                          </a:solidFill>
                          <a:hlinkClick r:id="rId5"/>
                        </a:rPr>
                        <a:t>Foundation Center Grant Research Basics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u="sng">
                          <a:solidFill>
                            <a:schemeClr val="hlink"/>
                          </a:solidFill>
                          <a:hlinkClick r:id="rId6"/>
                        </a:rPr>
                        <a:t>Guidestar (for 990 review)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Jobs: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u="sng">
                          <a:solidFill>
                            <a:schemeClr val="hlink"/>
                          </a:solidFill>
                          <a:hlinkClick r:id="rId7"/>
                        </a:rPr>
                        <a:t>UMass Dartmouth Handshake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u="sng">
                          <a:solidFill>
                            <a:schemeClr val="hlink"/>
                          </a:solidFill>
                          <a:hlinkClick r:id="rId8"/>
                        </a:rPr>
                        <a:t>Science Careers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Research resources: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solidFill>
                            <a:schemeClr val="hlink"/>
                          </a:solidFill>
                          <a:hlinkClick r:id="rId9"/>
                        </a:rPr>
                        <a:t>UMass Dartmouth Office of Research Administration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>
            <a:spLocks noGrp="1"/>
          </p:cNvSpPr>
          <p:nvPr>
            <p:ph type="ctrTitle"/>
          </p:nvPr>
        </p:nvSpPr>
        <p:spPr>
          <a:xfrm>
            <a:off x="685800" y="5143350"/>
            <a:ext cx="7772400" cy="857400"/>
          </a:xfrm>
          <a:prstGeom prst="rect">
            <a:avLst/>
          </a:prstGeom>
          <a:solidFill>
            <a:srgbClr val="FF9D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sz="2400" b="1"/>
              <a:t>How we can help</a:t>
            </a:r>
            <a:endParaRPr sz="2400" b="1"/>
          </a:p>
        </p:txBody>
      </p:sp>
      <p:pic>
        <p:nvPicPr>
          <p:cNvPr id="124" name="Google Shape;124;p4" descr="14523013_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8875" y="2062164"/>
            <a:ext cx="4286250" cy="27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bcec524d25_0_17"/>
          <p:cNvSpPr txBox="1">
            <a:spLocks noGrp="1"/>
          </p:cNvSpPr>
          <p:nvPr>
            <p:ph type="ctrTitle"/>
          </p:nvPr>
        </p:nvSpPr>
        <p:spPr>
          <a:xfrm>
            <a:off x="685800" y="5143350"/>
            <a:ext cx="7772400" cy="857400"/>
          </a:xfrm>
          <a:prstGeom prst="rect">
            <a:avLst/>
          </a:prstGeom>
          <a:solidFill>
            <a:srgbClr val="FF9D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sz="2400" b="1"/>
              <a:t>Contact information</a:t>
            </a:r>
            <a:endParaRPr sz="2400" b="1"/>
          </a:p>
        </p:txBody>
      </p:sp>
      <p:sp>
        <p:nvSpPr>
          <p:cNvPr id="216" name="Google Shape;216;gbcec524d25_0_17"/>
          <p:cNvSpPr txBox="1"/>
          <p:nvPr/>
        </p:nvSpPr>
        <p:spPr>
          <a:xfrm>
            <a:off x="792300" y="1858800"/>
            <a:ext cx="7665900" cy="3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bcec524d25_0_17"/>
          <p:cNvSpPr txBox="1"/>
          <p:nvPr/>
        </p:nvSpPr>
        <p:spPr>
          <a:xfrm>
            <a:off x="937300" y="2003700"/>
            <a:ext cx="7196400" cy="25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Megan Hennessey-Greene, Director of Research Administration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400" u="sng" kern="0" dirty="0">
                <a:solidFill>
                  <a:srgbClr val="009999"/>
                </a:solidFill>
                <a:latin typeface="Arial"/>
                <a:cs typeface="Arial"/>
                <a:sym typeface="Arial"/>
                <a:hlinkClick r:id="rId3"/>
              </a:rPr>
              <a:t>mhennesseygreene@umassd.edu</a:t>
            </a: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508-910-6958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Ben Jones, Director of Corporate Engagement and Institutional Partnerships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4"/>
              </a:rPr>
              <a:t>ben.jones@umassd.edu</a:t>
            </a: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508-209-3711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cec524d25_0_25"/>
          <p:cNvSpPr txBox="1"/>
          <p:nvPr/>
        </p:nvSpPr>
        <p:spPr>
          <a:xfrm>
            <a:off x="877850" y="1796925"/>
            <a:ext cx="7505100" cy="2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Agenda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Introductions and Overview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914400" lvl="1" indent="-3175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Who we are, how we can help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175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Seeking private funding - Ben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175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Seeking federal funding - Megan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175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Q&amp;A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>
            <a:spLocks noGrp="1"/>
          </p:cNvSpPr>
          <p:nvPr>
            <p:ph type="ctrTitle"/>
          </p:nvPr>
        </p:nvSpPr>
        <p:spPr>
          <a:xfrm>
            <a:off x="685800" y="5143350"/>
            <a:ext cx="7772400" cy="857400"/>
          </a:xfrm>
          <a:prstGeom prst="rect">
            <a:avLst/>
          </a:prstGeom>
          <a:solidFill>
            <a:srgbClr val="FF9D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sz="2400" b="1"/>
              <a:t>Differences between funding sources</a:t>
            </a:r>
            <a:endParaRPr sz="2400" b="1"/>
          </a:p>
        </p:txBody>
      </p:sp>
      <p:sp>
        <p:nvSpPr>
          <p:cNvPr id="110" name="Google Shape;110;p2"/>
          <p:cNvSpPr txBox="1"/>
          <p:nvPr/>
        </p:nvSpPr>
        <p:spPr>
          <a:xfrm>
            <a:off x="877850" y="1796925"/>
            <a:ext cx="7505100" cy="2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Foundations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Corporations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1" name="Google Shape;111;p2"/>
          <p:cNvGraphicFramePr/>
          <p:nvPr/>
        </p:nvGraphicFramePr>
        <p:xfrm>
          <a:off x="877850" y="2130778"/>
          <a:ext cx="6096000" cy="13716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Pros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More of them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Generally easy to apply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Often less reporting requirements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Cons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More competition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Smaller awards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Limited indirect (need to build out your budget to include)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Limited to no feedback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2" name="Google Shape;112;p2"/>
          <p:cNvGraphicFramePr/>
          <p:nvPr/>
        </p:nvGraphicFramePr>
        <p:xfrm>
          <a:off x="877850" y="3918403"/>
          <a:ext cx="6096000" cy="9448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Pros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Can provide career of funding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Generally more informal approach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Cons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IP can be complex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Hard to get in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Interested in applied vs. basic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543800" cy="4691063"/>
          </a:xfrm>
        </p:spPr>
        <p:txBody>
          <a:bodyPr/>
          <a:lstStyle/>
          <a:p>
            <a:pPr algn="ctr"/>
            <a:r>
              <a:rPr lang="en-US" sz="2800" b="1" dirty="0"/>
              <a:t>Office of Research Administration</a:t>
            </a:r>
            <a:endParaRPr lang="en-US" dirty="0"/>
          </a:p>
          <a:p>
            <a:endParaRPr lang="en-US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latin typeface="+mj-lt"/>
                <a:cs typeface="Calibri" panose="020F0502020204030204" pitchFamily="34" charset="0"/>
              </a:rPr>
              <a:t>Megan Hennessey-Greene, CRA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+mj-lt"/>
                <a:cs typeface="Calibri" panose="020F0502020204030204" pitchFamily="34" charset="0"/>
              </a:rPr>
              <a:t>Director of Research Administration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+mj-lt"/>
                <a:cs typeface="Calibri" panose="020F0502020204030204" pitchFamily="34" charset="0"/>
              </a:rPr>
              <a:t>Office of Research Administration</a:t>
            </a:r>
          </a:p>
          <a:p>
            <a:r>
              <a:rPr lang="en-US" sz="1800" dirty="0" err="1">
                <a:latin typeface="+mj-lt"/>
                <a:cs typeface="Calibri" panose="020F0502020204030204" pitchFamily="34" charset="0"/>
              </a:rPr>
              <a:t>mhennesseygreene@umassd.edu</a:t>
            </a:r>
            <a:endParaRPr lang="en-US" sz="1800" dirty="0">
              <a:latin typeface="+mj-lt"/>
              <a:cs typeface="Calibri" panose="020F0502020204030204" pitchFamily="34" charset="0"/>
            </a:endParaRPr>
          </a:p>
          <a:p>
            <a:endParaRPr lang="en-US" sz="1800" dirty="0"/>
          </a:p>
          <a:p>
            <a:r>
              <a:rPr lang="en-US" sz="1800" b="1" i="1" dirty="0"/>
              <a:t>https://</a:t>
            </a:r>
            <a:r>
              <a:rPr lang="en-US" sz="1800" b="1" i="1" dirty="0" err="1"/>
              <a:t>www.umassd.edu</a:t>
            </a:r>
            <a:r>
              <a:rPr lang="en-US" sz="1800" b="1" i="1" dirty="0"/>
              <a:t>/research/research-administration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3746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13316" name="Vertical Text Placeholder 12"/>
          <p:cNvSpPr>
            <a:spLocks noGrp="1"/>
          </p:cNvSpPr>
          <p:nvPr>
            <p:ph type="body" sz="half" idx="2"/>
          </p:nvPr>
        </p:nvSpPr>
        <p:spPr>
          <a:xfrm>
            <a:off x="1792288" y="6019800"/>
            <a:ext cx="5486400" cy="15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6A8990-F13B-D546-8FD5-2DE0F2F9F41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025" name="Picture 1" descr="page5image3261746320">
            <a:extLst>
              <a:ext uri="{FF2B5EF4-FFF2-40B4-BE49-F238E27FC236}">
                <a16:creationId xmlns:a16="http://schemas.microsoft.com/office/drawing/2014/main" id="{B6C3D85A-18DD-DA4C-8BA8-AC115C829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5image3261846688">
            <a:extLst>
              <a:ext uri="{FF2B5EF4-FFF2-40B4-BE49-F238E27FC236}">
                <a16:creationId xmlns:a16="http://schemas.microsoft.com/office/drawing/2014/main" id="{C68E0FDB-EAF4-D345-926E-26B289B4C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3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84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457200"/>
          </a:xfrm>
        </p:spPr>
        <p:txBody>
          <a:bodyPr/>
          <a:lstStyle/>
          <a:p>
            <a:r>
              <a:rPr lang="en-US" sz="3600" dirty="0"/>
              <a:t>What is Research Administration?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600200"/>
            <a:ext cx="853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Dissemination of funding opportunities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Communication of policies and processes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Proposal submission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Award negotiation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Award management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Compliance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Close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Effort commitment and certification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The goal of ORA is to enhance faculty and staff success in obtaining external funding for research, training, and service activities, and to assist in the management of sponsored awards.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32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Lifecycle of an Award</a:t>
            </a:r>
          </a:p>
        </p:txBody>
      </p:sp>
      <p:pic>
        <p:nvPicPr>
          <p:cNvPr id="3074" name="Picture 2" descr="Research Grants Process Steps Pre-Award Post-Award Funding Proposal  Management">
            <a:extLst>
              <a:ext uri="{FF2B5EF4-FFF2-40B4-BE49-F238E27FC236}">
                <a16:creationId xmlns:a16="http://schemas.microsoft.com/office/drawing/2014/main" id="{A0DA7B4F-36D2-1141-B7C6-A67A14F23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01899"/>
            <a:ext cx="8382000" cy="229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110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16E8D7B-B04F-4F99-B84D-CA153A774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400" cy="4572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i="1"/>
              <a:t>Thinking about submitting?</a:t>
            </a:r>
            <a:endParaRPr lang="en-US" sz="2400" b="1" i="1" dirty="0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34197693-7ED8-4CA1-96BD-AA1C87F2C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58413"/>
              </p:ext>
            </p:extLst>
          </p:nvPr>
        </p:nvGraphicFramePr>
        <p:xfrm>
          <a:off x="0" y="2286000"/>
          <a:ext cx="9067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429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10DDB-EA91-5C4C-8A37-65607DEF8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1371600"/>
            <a:ext cx="7848600" cy="4691063"/>
          </a:xfrm>
        </p:spPr>
        <p:txBody>
          <a:bodyPr/>
          <a:lstStyle/>
          <a:p>
            <a:pPr algn="ctr"/>
            <a:r>
              <a:rPr lang="en-US" sz="2400" b="1" dirty="0"/>
              <a:t>Proposal preparation and submission at </a:t>
            </a:r>
            <a:r>
              <a:rPr lang="en-US" sz="2400" b="1" dirty="0" err="1"/>
              <a:t>UMassD</a:t>
            </a:r>
            <a:endParaRPr lang="en-US" sz="2400" b="1" dirty="0"/>
          </a:p>
          <a:p>
            <a:endParaRPr lang="en-US" sz="2000" b="1" dirty="0"/>
          </a:p>
          <a:p>
            <a:r>
              <a:rPr lang="en-US" sz="2000" b="1" dirty="0"/>
              <a:t>http://umassd.cayuse424.com/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Cayuse is a system-to-system software program for preparing, reviewing, approving, and submitting federal grant applications electronically.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Proposals are created in Cayuse and uploaded to </a:t>
            </a:r>
            <a:r>
              <a:rPr lang="en-US" sz="2000" dirty="0" err="1"/>
              <a:t>grants.gov</a:t>
            </a:r>
            <a:r>
              <a:rPr lang="en-US" sz="2000" dirty="0"/>
              <a:t> through Cayuse.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ORA will set up your user account and create a professional profile template for you. You will then complete the fields in the professional profile.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5885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owerPoint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2627D10625D34DBDAA6CE2FCE20F2C" ma:contentTypeVersion="13" ma:contentTypeDescription="Create a new document." ma:contentTypeScope="" ma:versionID="d6d9cd2b219e8a603242892f1f61dcae">
  <xsd:schema xmlns:xsd="http://www.w3.org/2001/XMLSchema" xmlns:xs="http://www.w3.org/2001/XMLSchema" xmlns:p="http://schemas.microsoft.com/office/2006/metadata/properties" xmlns:ns2="da88cad6-7caf-4c80-9faf-67d1a896ac6d" xmlns:ns3="34657a08-5708-4c9e-874b-fb36d4a6be39" targetNamespace="http://schemas.microsoft.com/office/2006/metadata/properties" ma:root="true" ma:fieldsID="8bf53d99271b6fa6ccfccc957ea6826b" ns2:_="" ns3:_="">
    <xsd:import namespace="da88cad6-7caf-4c80-9faf-67d1a896ac6d"/>
    <xsd:import namespace="34657a08-5708-4c9e-874b-fb36d4a6be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88cad6-7caf-4c80-9faf-67d1a896ac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57a08-5708-4c9e-874b-fb36d4a6be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F833EE-CAD0-4B35-BE5D-EAB30385F9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2BF718-0A48-441E-A2BF-C50B16659722}">
  <ds:schemaRefs>
    <ds:schemaRef ds:uri="http://schemas.openxmlformats.org/package/2006/metadata/core-properties"/>
    <ds:schemaRef ds:uri="da88cad6-7caf-4c80-9faf-67d1a896ac6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34657a08-5708-4c9e-874b-fb36d4a6be39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2D6DD00-8091-405C-A37E-23C79D008D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88cad6-7caf-4c80-9faf-67d1a896ac6d"/>
    <ds:schemaRef ds:uri="34657a08-5708-4c9e-874b-fb36d4a6be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662</Words>
  <Application>Microsoft Office PowerPoint</Application>
  <PresentationFormat>On-screen Show (4:3)</PresentationFormat>
  <Paragraphs>181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PowerPoint2</vt:lpstr>
      <vt:lpstr>1_PowerPoint2</vt:lpstr>
      <vt:lpstr>Grant seeking  Megan Hennessey-Greene, Director of Research Administration, Office of Research Administration Ben Jones, Dir. of Corp. Engagement &amp; Inst. Partnerships, Advancement  </vt:lpstr>
      <vt:lpstr>PowerPoint Presentation</vt:lpstr>
      <vt:lpstr>Differences between funding sources</vt:lpstr>
      <vt:lpstr>  </vt:lpstr>
      <vt:lpstr>PowerPoint Presentation</vt:lpstr>
      <vt:lpstr>What is Research Administration?</vt:lpstr>
      <vt:lpstr>Lifecycle of an Award</vt:lpstr>
      <vt:lpstr>Thinking about submitting?</vt:lpstr>
      <vt:lpstr>PowerPoint Presentation</vt:lpstr>
      <vt:lpstr>PowerPoint Presentation</vt:lpstr>
      <vt:lpstr>Pre &amp; Post-award Assignments by College, Department &amp; Program  </vt:lpstr>
      <vt:lpstr>ORA Pre &amp; Post Award Points of Contact </vt:lpstr>
      <vt:lpstr>Resources</vt:lpstr>
      <vt:lpstr>How we can help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Megan HennesseyGreene</dc:creator>
  <cp:lastModifiedBy>Benjamin A Jones</cp:lastModifiedBy>
  <cp:revision>20</cp:revision>
  <dcterms:created xsi:type="dcterms:W3CDTF">2020-11-04T18:07:52Z</dcterms:created>
  <dcterms:modified xsi:type="dcterms:W3CDTF">2021-10-20T13:17:15Z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0x010100562627D10625D34DBDAA6CE2FCE20F2C</vt:lpwstr>
  </property>
</Properties>
</file>