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9DD88-1715-5A48-983A-D909542A2059}" v="1" dt="2024-02-13T19:59:44.9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1"/>
    <p:restoredTop sz="96121"/>
  </p:normalViewPr>
  <p:slideViewPr>
    <p:cSldViewPr snapToGrid="0">
      <p:cViewPr varScale="1">
        <p:scale>
          <a:sx n="68" d="100"/>
          <a:sy n="68" d="100"/>
        </p:scale>
        <p:origin x="5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67FEA-ACB7-DEF5-035C-4C56641EF6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Negotiating the Alphabet Soup of NIH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F63D53-79DE-C22A-49FB-0A651103A5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Office of Nursing Research, </a:t>
            </a:r>
            <a:r>
              <a:rPr lang="en-US" dirty="0" err="1"/>
              <a:t>Umass</a:t>
            </a:r>
            <a:r>
              <a:rPr lang="en-US" dirty="0"/>
              <a:t> Da CNHS</a:t>
            </a:r>
          </a:p>
          <a:p>
            <a:r>
              <a:rPr lang="en-US" dirty="0"/>
              <a:t>June Andrews Horowitz, Associate dean for Research and </a:t>
            </a:r>
            <a:r>
              <a:rPr lang="en-US"/>
              <a:t>graduate Studies</a:t>
            </a:r>
            <a:endParaRPr lang="en-US" dirty="0"/>
          </a:p>
          <a:p>
            <a:r>
              <a:rPr lang="en-US" dirty="0"/>
              <a:t>Feb. 12, 2024</a:t>
            </a:r>
          </a:p>
        </p:txBody>
      </p:sp>
    </p:spTree>
    <p:extLst>
      <p:ext uri="{BB962C8B-B14F-4D97-AF65-F5344CB8AC3E}">
        <p14:creationId xmlns:p14="http://schemas.microsoft.com/office/powerpoint/2010/main" val="1131368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E85ED-732B-5BBB-C13E-EB9B7D571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Starting with NIH itself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05B8D-6894-AAE5-6E0B-9BA4C3300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NIH = National Institute</a:t>
            </a: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 of Health</a:t>
            </a:r>
          </a:p>
          <a:p>
            <a:r>
              <a:rPr lang="en-US" dirty="0"/>
              <a:t>Various institutes, Centers, Offices exist and many have acronyms</a:t>
            </a:r>
          </a:p>
          <a:p>
            <a:pPr lvl="1"/>
            <a:r>
              <a:rPr lang="en-US" dirty="0"/>
              <a:t>For example, NINR = National Institute of Nursing Research</a:t>
            </a:r>
          </a:p>
          <a:p>
            <a:pPr lvl="1"/>
            <a:r>
              <a:rPr lang="en-US" dirty="0"/>
              <a:t>NIMH = National Institute of Mental Health</a:t>
            </a:r>
          </a:p>
          <a:p>
            <a:pPr lvl="1"/>
            <a:r>
              <a:rPr lang="en-US" dirty="0"/>
              <a:t>NIMHD = National Institute on Minority Health and Health Disparities</a:t>
            </a:r>
          </a:p>
          <a:p>
            <a:pPr lvl="1"/>
            <a:r>
              <a:rPr lang="en-US" dirty="0"/>
              <a:t>When in doubt, check the NIH website</a:t>
            </a:r>
          </a:p>
          <a:p>
            <a:pPr lvl="1"/>
            <a:r>
              <a:rPr lang="en-US" dirty="0"/>
              <a:t>For specific application calls, check the institutes that support</a:t>
            </a:r>
          </a:p>
        </p:txBody>
      </p:sp>
    </p:spTree>
    <p:extLst>
      <p:ext uri="{BB962C8B-B14F-4D97-AF65-F5344CB8AC3E}">
        <p14:creationId xmlns:p14="http://schemas.microsoft.com/office/powerpoint/2010/main" val="3200494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2A875-53F7-7DD9-0E4B-C254A622E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else?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EA8B4-6CBE-1DFA-CC0A-E6CE15F63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899065"/>
          </a:xfrm>
        </p:spPr>
        <p:txBody>
          <a:bodyPr/>
          <a:lstStyle/>
          <a:p>
            <a:r>
              <a:rPr lang="en-US" dirty="0"/>
              <a:t>Study section</a:t>
            </a:r>
          </a:p>
          <a:p>
            <a:pPr lvl="1"/>
            <a:r>
              <a:rPr lang="en-US" dirty="0"/>
              <a:t>Scientific review section/panel for topical area and types of grants</a:t>
            </a:r>
          </a:p>
          <a:p>
            <a:pPr lvl="1"/>
            <a:r>
              <a:rPr lang="en-US" dirty="0"/>
              <a:t>May be called as Special Emphasis panel</a:t>
            </a:r>
          </a:p>
          <a:p>
            <a:r>
              <a:rPr lang="en-US" dirty="0"/>
              <a:t>Reviewers</a:t>
            </a:r>
          </a:p>
          <a:p>
            <a:pPr lvl="1"/>
            <a:r>
              <a:rPr lang="en-US" dirty="0"/>
              <a:t>Invited and appointed members selected for expertise to judge scientific merit of applications</a:t>
            </a:r>
          </a:p>
          <a:p>
            <a:r>
              <a:rPr lang="en-US" dirty="0"/>
              <a:t>Council</a:t>
            </a:r>
          </a:p>
          <a:p>
            <a:pPr lvl="1"/>
            <a:r>
              <a:rPr lang="en-US" dirty="0"/>
              <a:t>Members review scored grant applications and make finding determinations</a:t>
            </a:r>
          </a:p>
        </p:txBody>
      </p:sp>
    </p:spTree>
    <p:extLst>
      <p:ext uri="{BB962C8B-B14F-4D97-AF65-F5344CB8AC3E}">
        <p14:creationId xmlns:p14="http://schemas.microsoft.com/office/powerpoint/2010/main" val="1588625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1CCEF-54D9-246E-8B57-B4FC74856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ABC</a:t>
            </a:r>
            <a:r>
              <a:rPr lang="en-US" cap="small" dirty="0"/>
              <a:t>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74469-561C-E276-C0D6-B6028DAE8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92166"/>
            <a:ext cx="9905999" cy="4099035"/>
          </a:xfrm>
        </p:spPr>
        <p:txBody>
          <a:bodyPr/>
          <a:lstStyle/>
          <a:p>
            <a:r>
              <a:rPr lang="en-US" dirty="0"/>
              <a:t>PA or PAR: Program Announcement and Program Application Request</a:t>
            </a:r>
          </a:p>
          <a:p>
            <a:r>
              <a:rPr lang="en-US" dirty="0"/>
              <a:t>NOSI: Notice of Special Interest</a:t>
            </a:r>
          </a:p>
          <a:p>
            <a:r>
              <a:rPr lang="en-US" dirty="0"/>
              <a:t>NOFO: Notice of Funding Opportunity</a:t>
            </a:r>
          </a:p>
          <a:p>
            <a:r>
              <a:rPr lang="en-US" dirty="0"/>
              <a:t>PO: Program Office for an institute</a:t>
            </a:r>
          </a:p>
          <a:p>
            <a:r>
              <a:rPr lang="en-US" dirty="0"/>
              <a:t>SRO: Scientific Review Officer</a:t>
            </a:r>
          </a:p>
          <a:p>
            <a:r>
              <a:rPr lang="en-US" dirty="0"/>
              <a:t>PI/MPI: Principal Investigator and multiple principal Investigator --</a:t>
            </a:r>
            <a:r>
              <a:rPr lang="en-US" dirty="0">
                <a:solidFill>
                  <a:srgbClr val="FF0000"/>
                </a:solidFill>
              </a:rPr>
              <a:t>no Co-PIs!</a:t>
            </a:r>
          </a:p>
          <a:p>
            <a:r>
              <a:rPr lang="en-US" dirty="0" err="1"/>
              <a:t>CoI</a:t>
            </a:r>
            <a:r>
              <a:rPr lang="en-US" dirty="0"/>
              <a:t>: Co-Investigator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92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5D7E4-406A-D465-0877-ECA65D997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ABC</a:t>
            </a:r>
            <a:r>
              <a:rPr lang="en-US" cap="small" dirty="0"/>
              <a:t>s</a:t>
            </a:r>
            <a:r>
              <a:rPr lang="en-US" dirty="0"/>
              <a:t>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053B2-2405-FA43-78C9-0CE1C9A84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65738"/>
            <a:ext cx="9905999" cy="4025463"/>
          </a:xfrm>
        </p:spPr>
        <p:txBody>
          <a:bodyPr/>
          <a:lstStyle/>
          <a:p>
            <a:r>
              <a:rPr lang="en-US" dirty="0"/>
              <a:t>Variety of grant types: see NIH website</a:t>
            </a:r>
          </a:p>
          <a:p>
            <a:r>
              <a:rPr lang="en-US" dirty="0"/>
              <a:t>Grant series vary by purpose</a:t>
            </a:r>
          </a:p>
          <a:p>
            <a:r>
              <a:rPr lang="en-US" dirty="0"/>
              <a:t>Types of grants </a:t>
            </a:r>
          </a:p>
          <a:p>
            <a:pPr lvl="1"/>
            <a:r>
              <a:rPr lang="en-US" dirty="0"/>
              <a:t>“R” grants denote research focus</a:t>
            </a:r>
          </a:p>
          <a:p>
            <a:pPr lvl="1"/>
            <a:r>
              <a:rPr lang="en-US" dirty="0"/>
              <a:t>“K” grants denote </a:t>
            </a:r>
            <a:r>
              <a:rPr lang="en-US" i="1" dirty="0">
                <a:solidFill>
                  <a:srgbClr val="FF0000"/>
                </a:solidFill>
              </a:rPr>
              <a:t>research training/career development </a:t>
            </a:r>
            <a:r>
              <a:rPr lang="en-US" dirty="0"/>
              <a:t>for investigators</a:t>
            </a:r>
          </a:p>
          <a:p>
            <a:pPr lvl="1"/>
            <a:r>
              <a:rPr lang="en-US" dirty="0"/>
              <a:t>“F” grants specify training for pre- and post-docs</a:t>
            </a:r>
          </a:p>
        </p:txBody>
      </p:sp>
    </p:spTree>
    <p:extLst>
      <p:ext uri="{BB962C8B-B14F-4D97-AF65-F5344CB8AC3E}">
        <p14:creationId xmlns:p14="http://schemas.microsoft.com/office/powerpoint/2010/main" val="165894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B044B-CC24-6E69-DB4E-662D249F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62759"/>
            <a:ext cx="9905998" cy="1834329"/>
          </a:xfrm>
        </p:spPr>
        <p:txBody>
          <a:bodyPr/>
          <a:lstStyle/>
          <a:p>
            <a:r>
              <a:rPr lang="en-US" dirty="0"/>
              <a:t>ABC</a:t>
            </a:r>
            <a:r>
              <a:rPr lang="en-US" cap="small" dirty="0"/>
              <a:t>s</a:t>
            </a:r>
            <a:r>
              <a:rPr lang="en-US" dirty="0"/>
              <a:t> of grant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D94E7-1793-2748-333E-3A792A3C4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71146"/>
            <a:ext cx="9905999" cy="437230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R01: largest grant type for individual investigators. Requires preliminary data. </a:t>
            </a:r>
          </a:p>
          <a:p>
            <a:r>
              <a:rPr lang="en-US" dirty="0"/>
              <a:t>R21: Small grant program; new, exploratory, developmental research.</a:t>
            </a:r>
          </a:p>
          <a:p>
            <a:pPr lvl="1"/>
            <a:r>
              <a:rPr lang="en-US" dirty="0"/>
              <a:t>2 years funding</a:t>
            </a:r>
          </a:p>
          <a:p>
            <a:pPr lvl="1"/>
            <a:r>
              <a:rPr lang="en-US" dirty="0"/>
              <a:t>$275,000 max.</a:t>
            </a:r>
          </a:p>
          <a:p>
            <a:r>
              <a:rPr lang="en-US" dirty="0"/>
              <a:t>R15: Small grant program; eligibility– academic institutions without significant NIH funding</a:t>
            </a:r>
          </a:p>
          <a:p>
            <a:pPr lvl="1"/>
            <a:r>
              <a:rPr lang="en-US" dirty="0"/>
              <a:t>3 years</a:t>
            </a:r>
          </a:p>
          <a:p>
            <a:pPr lvl="1"/>
            <a:r>
              <a:rPr lang="en-US" dirty="0"/>
              <a:t>$300,000 maximum</a:t>
            </a:r>
          </a:p>
          <a:p>
            <a:r>
              <a:rPr lang="en-US" dirty="0"/>
              <a:t>R03: Small grant funding for short period; feasibility and pilot work</a:t>
            </a:r>
          </a:p>
          <a:p>
            <a:pPr lvl="1"/>
            <a:r>
              <a:rPr lang="en-US" dirty="0"/>
              <a:t> up to 2 years</a:t>
            </a:r>
          </a:p>
          <a:p>
            <a:pPr lvl="1"/>
            <a:r>
              <a:rPr lang="en-US" dirty="0"/>
              <a:t>$50,000 max/year</a:t>
            </a:r>
          </a:p>
        </p:txBody>
      </p:sp>
    </p:spTree>
    <p:extLst>
      <p:ext uri="{BB962C8B-B14F-4D97-AF65-F5344CB8AC3E}">
        <p14:creationId xmlns:p14="http://schemas.microsoft.com/office/powerpoint/2010/main" val="3988979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D829D-5417-C5F7-39DA-D2CF0638C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62759"/>
            <a:ext cx="9905998" cy="1834329"/>
          </a:xfrm>
        </p:spPr>
        <p:txBody>
          <a:bodyPr/>
          <a:lstStyle/>
          <a:p>
            <a:r>
              <a:rPr lang="en-US" dirty="0"/>
              <a:t>More ABC</a:t>
            </a:r>
            <a:r>
              <a:rPr lang="en-US" cap="small" dirty="0"/>
              <a:t>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CEBBA-E43A-CBA6-31AD-27885E48D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08083"/>
            <a:ext cx="9905999" cy="4529957"/>
          </a:xfrm>
        </p:spPr>
        <p:txBody>
          <a:bodyPr>
            <a:normAutofit/>
          </a:bodyPr>
          <a:lstStyle/>
          <a:p>
            <a:r>
              <a:rPr lang="en-US" dirty="0"/>
              <a:t>R 41/42 = STTR: Small Business Technology Transfer</a:t>
            </a:r>
          </a:p>
          <a:p>
            <a:pPr lvl="1"/>
            <a:r>
              <a:rPr lang="en-US" dirty="0"/>
              <a:t>Phase 1: feasibility and proof of concept</a:t>
            </a:r>
          </a:p>
          <a:p>
            <a:pPr lvl="2"/>
            <a:r>
              <a:rPr lang="en-US" dirty="0"/>
              <a:t>Up to 2 years; $295,924</a:t>
            </a:r>
          </a:p>
          <a:p>
            <a:pPr lvl="1"/>
            <a:r>
              <a:rPr lang="en-US" dirty="0"/>
              <a:t>Phase 2: testing, demonstrate efficacy and commercialization plan</a:t>
            </a:r>
          </a:p>
          <a:p>
            <a:pPr lvl="2"/>
            <a:r>
              <a:rPr lang="en-US" dirty="0"/>
              <a:t>1-3 years; $1,972,828</a:t>
            </a:r>
          </a:p>
          <a:p>
            <a:r>
              <a:rPr lang="en-US" dirty="0"/>
              <a:t>R43/44 = SBIR: Small Business Innovative Research</a:t>
            </a:r>
          </a:p>
          <a:p>
            <a:pPr lvl="1"/>
            <a:r>
              <a:rPr lang="en-US" dirty="0"/>
              <a:t>Phase 1: feasibility and proof of concept</a:t>
            </a:r>
          </a:p>
          <a:p>
            <a:pPr lvl="2"/>
            <a:r>
              <a:rPr lang="en-US" dirty="0"/>
              <a:t>Up to 2 years; $295,924</a:t>
            </a:r>
          </a:p>
          <a:p>
            <a:pPr lvl="1"/>
            <a:r>
              <a:rPr lang="en-US" dirty="0"/>
              <a:t>Phase 2: testing, demonstrate efficacy and commercialization plan</a:t>
            </a:r>
          </a:p>
          <a:p>
            <a:pPr lvl="2"/>
            <a:r>
              <a:rPr lang="en-US" dirty="0"/>
              <a:t>1-3 years; $1,972,828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726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883DC-E140-F7F8-F458-DEBE0DD38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ABC</a:t>
            </a:r>
            <a:r>
              <a:rPr lang="en-US" cap="small" dirty="0"/>
              <a:t>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5AFD5-1F22-DAA1-B331-EA1595F35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60634"/>
            <a:ext cx="9905999" cy="413056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“F” awards– Fellowship program, e.g., F31 for individual pre-doc training</a:t>
            </a:r>
          </a:p>
          <a:p>
            <a:r>
              <a:rPr lang="en-US" dirty="0"/>
              <a:t>“K” awards; career development awards</a:t>
            </a:r>
          </a:p>
          <a:p>
            <a:pPr lvl="1"/>
            <a:r>
              <a:rPr lang="en-US" dirty="0"/>
              <a:t>Post-doctoral support for mentored training and research</a:t>
            </a:r>
          </a:p>
          <a:p>
            <a:pPr lvl="1"/>
            <a:r>
              <a:rPr lang="en-US" dirty="0"/>
              <a:t>Types vary by level; Time varies so check</a:t>
            </a:r>
          </a:p>
          <a:p>
            <a:r>
              <a:rPr lang="en-US" dirty="0"/>
              <a:t>“P” awards: Program Project Grants</a:t>
            </a:r>
          </a:p>
          <a:p>
            <a:r>
              <a:rPr lang="en-US" dirty="0"/>
              <a:t>“U” awards- Research Project Cooperative Agreement</a:t>
            </a:r>
          </a:p>
          <a:p>
            <a:pPr lvl="1"/>
            <a:r>
              <a:rPr lang="en-US" dirty="0"/>
              <a:t>Used when significant involvement between awarding institute and center: check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dirty="0"/>
              <a:t>For other grant types, see NIH website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611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2DB9D-0B61-37C2-B3D9-BC865B257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couple of other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CC96B-509A-C8C5-EB24-DDD0A5D8E2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Indirects</a:t>
            </a:r>
            <a:r>
              <a:rPr lang="en-US" dirty="0"/>
              <a:t>: F &amp; A Fiscal and admin: or overhead</a:t>
            </a:r>
          </a:p>
          <a:p>
            <a:r>
              <a:rPr lang="en-US" dirty="0"/>
              <a:t>Directs: money to do the research or project</a:t>
            </a:r>
          </a:p>
          <a:p>
            <a:r>
              <a:rPr lang="en-US" dirty="0"/>
              <a:t>Fringe; benefits. </a:t>
            </a:r>
          </a:p>
          <a:p>
            <a:r>
              <a:rPr lang="en-US" dirty="0"/>
              <a:t>For Indirect and Fringe rates, see the rate on the UMass D budget form or consult ORA.</a:t>
            </a:r>
          </a:p>
        </p:txBody>
      </p:sp>
    </p:spTree>
    <p:extLst>
      <p:ext uri="{BB962C8B-B14F-4D97-AF65-F5344CB8AC3E}">
        <p14:creationId xmlns:p14="http://schemas.microsoft.com/office/powerpoint/2010/main" val="38806108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1719</TotalTime>
  <Words>528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Tw Cen MT</vt:lpstr>
      <vt:lpstr>Circuit</vt:lpstr>
      <vt:lpstr>Negotiating the Alphabet Soup of NIH</vt:lpstr>
      <vt:lpstr>Starting with NIH itself</vt:lpstr>
      <vt:lpstr>What else?</vt:lpstr>
      <vt:lpstr>More ABCs</vt:lpstr>
      <vt:lpstr>ABCs cont’d</vt:lpstr>
      <vt:lpstr>ABCs of grant types</vt:lpstr>
      <vt:lpstr>More ABCs</vt:lpstr>
      <vt:lpstr>More ABCs</vt:lpstr>
      <vt:lpstr>A couple of other thoughts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Negotiating the Alphabet Soup of NIH</dc:title>
  <dc:creator>June Horowitz</dc:creator>
  <cp:lastModifiedBy>Deanna Hoffman</cp:lastModifiedBy>
  <cp:revision>1</cp:revision>
  <dcterms:created xsi:type="dcterms:W3CDTF">2024-02-12T15:29:49Z</dcterms:created>
  <dcterms:modified xsi:type="dcterms:W3CDTF">2024-02-13T20:24:24Z</dcterms:modified>
</cp:coreProperties>
</file>