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9" r:id="rId3"/>
    <p:sldId id="275" r:id="rId4"/>
    <p:sldId id="280" r:id="rId5"/>
    <p:sldId id="265" r:id="rId6"/>
    <p:sldId id="264" r:id="rId7"/>
    <p:sldId id="261" r:id="rId8"/>
    <p:sldId id="279" r:id="rId9"/>
    <p:sldId id="270" r:id="rId10"/>
    <p:sldId id="271" r:id="rId11"/>
    <p:sldId id="268" r:id="rId12"/>
    <p:sldId id="276" r:id="rId13"/>
    <p:sldId id="273" r:id="rId14"/>
    <p:sldId id="27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E98"/>
    <a:srgbClr val="CC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 varScale="1">
        <p:scale>
          <a:sx n="123" d="100"/>
          <a:sy n="12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73E1A-9366-49E5-8FD0-414A7CECA283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B5892-DF09-4734-863A-A83F7C491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1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Describe </a:t>
            </a:r>
            <a:r>
              <a:rPr lang="en-US" dirty="0" smtClean="0"/>
              <a:t>the objectives and the expected learning outcomes for this module.</a:t>
            </a:r>
          </a:p>
          <a:p>
            <a:endParaRPr lang="en-US" dirty="0"/>
          </a:p>
          <a:p>
            <a:r>
              <a:rPr lang="en-US" dirty="0" smtClean="0"/>
              <a:t>Objectives:</a:t>
            </a:r>
          </a:p>
          <a:p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To introduce students to the concept and methods of goal setting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To develop awareness and understanding of self-management through goal-setting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To prepare students to use goal-setting throughout their educational experience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Learning Outcomes</a:t>
            </a:r>
          </a:p>
          <a:p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Students will articulate a long-term vision for themselves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Students will establish </a:t>
            </a:r>
            <a:r>
              <a:rPr lang="en-US" dirty="0" smtClean="0"/>
              <a:t>short-term and long-term goals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Students will plan objectives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Students will design and implement action plans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Students will articulate their visions and goals to others in a public forum (suggest through </a:t>
            </a:r>
            <a:r>
              <a:rPr lang="en-US" dirty="0" err="1" smtClean="0"/>
              <a:t>webct</a:t>
            </a:r>
            <a:r>
              <a:rPr lang="en-US" dirty="0" smtClean="0"/>
              <a:t> discussion)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Students will assess their progress toward their stated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5892-DF09-4734-863A-A83F7C4913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9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to students about disappointments they are likely to face as they try to meet their goals.  As Lennon’s quote suggests, there are times that we do </a:t>
            </a:r>
          </a:p>
          <a:p>
            <a:r>
              <a:rPr lang="en-US" dirty="0"/>
              <a:t>n</a:t>
            </a:r>
            <a:r>
              <a:rPr lang="en-US" dirty="0" smtClean="0"/>
              <a:t>ot achieve what we set out to.  Sometimes, life just gets in the way.</a:t>
            </a:r>
          </a:p>
          <a:p>
            <a:endParaRPr lang="en-US" dirty="0"/>
          </a:p>
          <a:p>
            <a:r>
              <a:rPr lang="en-US" dirty="0" smtClean="0"/>
              <a:t>This is a time for reflection and self-assessment.  A time to go back to basis and ask ourselves if we followed our action plans.  The next two slides continue this theme.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5892-DF09-4734-863A-A83F7C4913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56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5892-DF09-4734-863A-A83F7C4913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83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5892-DF09-4734-863A-A83F7C4913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36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5892-DF09-4734-863A-A83F7C4913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35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5892-DF09-4734-863A-A83F7C4913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88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completing the </a:t>
            </a:r>
            <a:r>
              <a:rPr lang="en-US" dirty="0" err="1" smtClean="0"/>
              <a:t>powerpoint</a:t>
            </a:r>
            <a:r>
              <a:rPr lang="en-US" dirty="0" smtClean="0"/>
              <a:t>, assign the “Personal Development Plan”.  Explain that the plan has short-term, intermediate, and long term implications.  Have them keep the original and suggest that they revisit the plan at least once every semester.  Assign them to turn in a copy of the plan to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5892-DF09-4734-863A-A83F7C4913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1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what vision is with this slide.</a:t>
            </a:r>
          </a:p>
          <a:p>
            <a:endParaRPr lang="en-US" dirty="0"/>
          </a:p>
          <a:p>
            <a:r>
              <a:rPr lang="en-US" dirty="0" smtClean="0">
                <a:latin typeface="Comic Sans MS" pitchFamily="66" charset="0"/>
              </a:rPr>
              <a:t>Vision:  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an imaginable </a:t>
            </a:r>
            <a:r>
              <a:rPr lang="en-US" dirty="0">
                <a:latin typeface="Comic Sans MS" pitchFamily="66" charset="0"/>
              </a:rPr>
              <a:t>picture of </a:t>
            </a: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>
                <a:latin typeface="Comic Sans MS" pitchFamily="66" charset="0"/>
              </a:rPr>
              <a:t>desired future 5 to 10 years from </a:t>
            </a:r>
            <a:r>
              <a:rPr lang="en-US" dirty="0" smtClean="0">
                <a:latin typeface="Comic Sans MS" pitchFamily="66" charset="0"/>
              </a:rPr>
              <a:t>now</a:t>
            </a:r>
            <a:endParaRPr lang="en-US" sz="500" dirty="0">
              <a:latin typeface="Comic Sans MS" pitchFamily="66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reflects </a:t>
            </a:r>
            <a:r>
              <a:rPr lang="en-US" dirty="0">
                <a:latin typeface="Comic Sans MS" pitchFamily="66" charset="0"/>
              </a:rPr>
              <a:t>your personal values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applies </a:t>
            </a:r>
            <a:r>
              <a:rPr lang="en-US" dirty="0">
                <a:latin typeface="Comic Sans MS" pitchFamily="66" charset="0"/>
              </a:rPr>
              <a:t>to the personal or the work sphere of your </a:t>
            </a:r>
            <a:r>
              <a:rPr lang="en-US" dirty="0" smtClean="0">
                <a:latin typeface="Comic Sans MS" pitchFamily="66" charset="0"/>
              </a:rPr>
              <a:t>life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Examples</a:t>
            </a:r>
          </a:p>
          <a:p>
            <a:endParaRPr lang="en-US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itchFamily="66" charset="0"/>
              </a:rPr>
              <a:t>To contribute to world peace.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itchFamily="66" charset="0"/>
              </a:rPr>
              <a:t>To be happy and bring joy to those around me.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itchFamily="66" charset="0"/>
              </a:rPr>
              <a:t>To have a comfortable life and be able to take care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itchFamily="66" charset="0"/>
              </a:rPr>
              <a:t>of my family.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itchFamily="66" charset="0"/>
              </a:rPr>
              <a:t>To do work that is challenging and interesting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5892-DF09-4734-863A-A83F7C4913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4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105400"/>
            <a:ext cx="5486400" cy="3352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“Goal Setting:  Powerful Written Goals in 7 Easy Steps;  Author  Gene Donohue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5892-DF09-4734-863A-A83F7C4913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3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“Creating Smart Goals” from  </a:t>
            </a:r>
            <a:r>
              <a:rPr lang="en-US" dirty="0"/>
              <a:t>http://topachievement.com/smart.html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5892-DF09-4734-863A-A83F7C4913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5892-DF09-4734-863A-A83F7C4913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1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</a:t>
            </a:r>
          </a:p>
          <a:p>
            <a:endParaRPr lang="en-US" dirty="0"/>
          </a:p>
          <a:p>
            <a:r>
              <a:rPr lang="en-US" dirty="0" smtClean="0"/>
              <a:t>“Suggested Activity/Discussion Topics for Goal Setting”  to help students think of goals short-term, intermediate term, and long - term goals.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5892-DF09-4734-863A-A83F7C4913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3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for laughs!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5892-DF09-4734-863A-A83F7C4913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19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5892-DF09-4734-863A-A83F7C4913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good point to have students generate their own list of action plans.  There are many that expect a B in the class but have not thought about the steps they need to take to make it happen.  This can be done as a sharing experience with a neighbor followed by </a:t>
            </a:r>
            <a:r>
              <a:rPr lang="en-US" dirty="0"/>
              <a:t>a general </a:t>
            </a:r>
            <a:r>
              <a:rPr lang="en-US" dirty="0" smtClean="0"/>
              <a:t>discussion  Have one student come up to the front of the room and list as many New items as exist.  You might then share some of your 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5892-DF09-4734-863A-A83F7C4913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0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CCF0-C69D-469B-804B-4DEB8895DE6E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4A5FD8-80B4-4725-9883-BC1FCD7793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CCF0-C69D-469B-804B-4DEB8895DE6E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FD8-80B4-4725-9883-BC1FCD779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CCF0-C69D-469B-804B-4DEB8895DE6E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FD8-80B4-4725-9883-BC1FCD779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CCF0-C69D-469B-804B-4DEB8895DE6E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FD8-80B4-4725-9883-BC1FCD779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CCF0-C69D-469B-804B-4DEB8895DE6E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FD8-80B4-4725-9883-BC1FCD7793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CCF0-C69D-469B-804B-4DEB8895DE6E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FD8-80B4-4725-9883-BC1FCD7793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CCF0-C69D-469B-804B-4DEB8895DE6E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FD8-80B4-4725-9883-BC1FCD7793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CCF0-C69D-469B-804B-4DEB8895DE6E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FD8-80B4-4725-9883-BC1FCD779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CCF0-C69D-469B-804B-4DEB8895DE6E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FD8-80B4-4725-9883-BC1FCD779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CCF0-C69D-469B-804B-4DEB8895DE6E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FD8-80B4-4725-9883-BC1FCD779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CCF0-C69D-469B-804B-4DEB8895DE6E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FD8-80B4-4725-9883-BC1FCD779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B95CCF0-C69D-469B-804B-4DEB8895DE6E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44A5FD8-80B4-4725-9883-BC1FCD7793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24773" y="1295400"/>
            <a:ext cx="324082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GOAL-SETTING:  Where are you going and how will you get there?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9" name="Picture 99" descr="C:\Users\sscott\AppData\Local\Microsoft\Windows\Temporary Internet Files\Content.IE5\RIJUQL1C\MP90041411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06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8900" y="2819400"/>
            <a:ext cx="3505200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/>
              <a:t>	</a:t>
            </a:r>
            <a:endParaRPr lang="en-US" dirty="0"/>
          </a:p>
        </p:txBody>
      </p:sp>
      <p:pic>
        <p:nvPicPr>
          <p:cNvPr id="2084" name="Picture 36" descr="C:\Users\sscott\AppData\Local\Microsoft\Windows\Temporary Internet Files\Content.IE5\RIJUQL1C\MP9003417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5095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198599">
            <a:off x="3517895" y="-9458"/>
            <a:ext cx="1720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Bradley Hand ITC" pitchFamily="66" charset="0"/>
                <a:cs typeface="Arial" pitchFamily="34" charset="0"/>
              </a:rPr>
              <a:t>C -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208008">
            <a:off x="-79874" y="953097"/>
            <a:ext cx="173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iddyup Std" pitchFamily="66" charset="0"/>
              </a:rPr>
              <a:t>Jane Marsh</a:t>
            </a:r>
            <a:endParaRPr lang="en-US" sz="3200" dirty="0">
              <a:latin typeface="Giddyup Std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27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2286000"/>
            <a:ext cx="3446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 ITC" pitchFamily="66" charset="0"/>
              </a:rPr>
              <a:t>“ Life is what happens while</a:t>
            </a:r>
          </a:p>
          <a:p>
            <a:r>
              <a:rPr lang="en-US" dirty="0" smtClean="0">
                <a:latin typeface="Bradley Hand ITC" pitchFamily="66" charset="0"/>
              </a:rPr>
              <a:t>we’re busy making other plans”</a:t>
            </a:r>
          </a:p>
          <a:p>
            <a:endParaRPr lang="en-US" dirty="0"/>
          </a:p>
          <a:p>
            <a:r>
              <a:rPr lang="en-US" dirty="0" smtClean="0"/>
              <a:t>		John Lennon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75039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Bradley Hand ITC" pitchFamily="66" charset="0"/>
              </a:rPr>
              <a:t>“The </a:t>
            </a:r>
            <a:r>
              <a:rPr lang="en-US" sz="2400" i="1" dirty="0">
                <a:latin typeface="Bradley Hand ITC" pitchFamily="66" charset="0"/>
              </a:rPr>
              <a:t>minute you get away from fundamentals – </a:t>
            </a:r>
            <a:r>
              <a:rPr lang="en-US" sz="2400" i="1" dirty="0" smtClean="0">
                <a:latin typeface="Bradley Hand ITC" pitchFamily="66" charset="0"/>
              </a:rPr>
              <a:t>whether</a:t>
            </a:r>
          </a:p>
          <a:p>
            <a:r>
              <a:rPr lang="en-US" sz="2400" i="1" dirty="0" smtClean="0">
                <a:latin typeface="Bradley Hand ITC" pitchFamily="66" charset="0"/>
              </a:rPr>
              <a:t> </a:t>
            </a:r>
            <a:r>
              <a:rPr lang="en-US" sz="2400" i="1" dirty="0">
                <a:latin typeface="Bradley Hand ITC" pitchFamily="66" charset="0"/>
              </a:rPr>
              <a:t>its proper technique, </a:t>
            </a:r>
            <a:r>
              <a:rPr lang="en-US" sz="2400" i="1" dirty="0" smtClean="0">
                <a:latin typeface="Bradley Hand ITC" pitchFamily="66" charset="0"/>
              </a:rPr>
              <a:t>work </a:t>
            </a:r>
            <a:r>
              <a:rPr lang="en-US" sz="2400" i="1" dirty="0">
                <a:latin typeface="Bradley Hand ITC" pitchFamily="66" charset="0"/>
              </a:rPr>
              <a:t>ethic or mental </a:t>
            </a:r>
            <a:endParaRPr lang="en-US" sz="2400" i="1" dirty="0" smtClean="0">
              <a:latin typeface="Bradley Hand ITC" pitchFamily="66" charset="0"/>
            </a:endParaRPr>
          </a:p>
          <a:p>
            <a:r>
              <a:rPr lang="en-US" sz="2400" i="1" dirty="0" smtClean="0">
                <a:latin typeface="Bradley Hand ITC" pitchFamily="66" charset="0"/>
              </a:rPr>
              <a:t>preparation </a:t>
            </a:r>
            <a:r>
              <a:rPr lang="en-US" sz="2400" i="1" dirty="0">
                <a:latin typeface="Bradley Hand ITC" pitchFamily="66" charset="0"/>
              </a:rPr>
              <a:t>– the bottom can fall out of your game, </a:t>
            </a:r>
            <a:endParaRPr lang="en-US" sz="2400" i="1" dirty="0" smtClean="0">
              <a:latin typeface="Bradley Hand ITC" pitchFamily="66" charset="0"/>
            </a:endParaRPr>
          </a:p>
          <a:p>
            <a:r>
              <a:rPr lang="en-US" sz="2400" i="1" dirty="0" smtClean="0">
                <a:latin typeface="Bradley Hand ITC" pitchFamily="66" charset="0"/>
              </a:rPr>
              <a:t>Your schoolwork</a:t>
            </a:r>
            <a:r>
              <a:rPr lang="en-US" sz="2400" i="1" dirty="0">
                <a:latin typeface="Bradley Hand ITC" pitchFamily="66" charset="0"/>
              </a:rPr>
              <a:t>, your job, whatever you’re doing."</a:t>
            </a:r>
          </a:p>
          <a:p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3429000"/>
            <a:ext cx="219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Jordan, 1998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1" descr="C:\Users\sscott\AppData\Local\Microsoft\Windows\Temporary Internet Files\Content.IE5\X9OHK109\MP9004054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528145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765" y="1219200"/>
            <a:ext cx="5622635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Did I attend every class session?</a:t>
            </a:r>
          </a:p>
          <a:p>
            <a:pPr>
              <a:lnSpc>
                <a:spcPct val="150000"/>
              </a:lnSpc>
            </a:pPr>
            <a:endParaRPr lang="en-US" sz="1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Comic Sans MS" pitchFamily="66" charset="0"/>
              </a:rPr>
              <a:t>  Did I see my instructor during office hours if I did not understand</a:t>
            </a:r>
          </a:p>
          <a:p>
            <a:endParaRPr lang="en-US" sz="1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Comic Sans MS" pitchFamily="66" charset="0"/>
              </a:rPr>
              <a:t>  Did I visit the tutoring center</a:t>
            </a:r>
          </a:p>
          <a:p>
            <a:r>
              <a:rPr lang="en-US" sz="2400" dirty="0" smtClean="0">
                <a:latin typeface="Comic Sans MS" pitchFamily="66" charset="0"/>
              </a:rPr>
              <a:t>for help</a:t>
            </a:r>
          </a:p>
          <a:p>
            <a:endParaRPr lang="en-US" sz="1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Did I turn in all homework assignments when due</a:t>
            </a:r>
          </a:p>
          <a:p>
            <a:endParaRPr lang="en-US" sz="1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Comic Sans MS" pitchFamily="66" charset="0"/>
              </a:rPr>
              <a:t>  Was I on time for every class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Did I……………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542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Comic Sans MS" pitchFamily="66" charset="0"/>
              </a:rPr>
              <a:t>ReAssess</a:t>
            </a:r>
            <a:r>
              <a:rPr lang="en-US" sz="3600" b="1" dirty="0" smtClean="0">
                <a:latin typeface="Comic Sans MS" pitchFamily="66" charset="0"/>
              </a:rPr>
              <a:t> your Actions:</a:t>
            </a:r>
            <a:endParaRPr lang="en-US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C:\Documents and Settings\sscott\Local Settings\Temporary Internet Files\Content.IE5\GNZ4NGZ8\MP9004311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572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44941" y="1447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838200"/>
            <a:ext cx="435728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Bradley Hand ITC" pitchFamily="66" charset="0"/>
              </a:rPr>
              <a:t>"I've missed more than </a:t>
            </a:r>
            <a:r>
              <a:rPr lang="en-US" sz="2800" i="1" dirty="0" smtClean="0">
                <a:latin typeface="Bradley Hand ITC" pitchFamily="66" charset="0"/>
              </a:rPr>
              <a:t>9000</a:t>
            </a:r>
          </a:p>
          <a:p>
            <a:r>
              <a:rPr lang="en-US" sz="2800" i="1" dirty="0" smtClean="0">
                <a:latin typeface="Bradley Hand ITC" pitchFamily="66" charset="0"/>
              </a:rPr>
              <a:t>shots </a:t>
            </a:r>
            <a:r>
              <a:rPr lang="en-US" sz="2800" i="1" dirty="0" smtClean="0">
                <a:latin typeface="Bradley Hand ITC" pitchFamily="66" charset="0"/>
              </a:rPr>
              <a:t>in </a:t>
            </a:r>
            <a:r>
              <a:rPr lang="en-US" sz="2800" i="1" dirty="0" smtClean="0">
                <a:latin typeface="Bradley Hand ITC" pitchFamily="66" charset="0"/>
              </a:rPr>
              <a:t>my career</a:t>
            </a:r>
            <a:r>
              <a:rPr lang="en-US" sz="2800" i="1" dirty="0">
                <a:latin typeface="Bradley Hand ITC" pitchFamily="66" charset="0"/>
              </a:rPr>
              <a:t>. I've </a:t>
            </a:r>
            <a:r>
              <a:rPr lang="en-US" sz="2800" i="1" dirty="0" smtClean="0">
                <a:latin typeface="Bradley Hand ITC" pitchFamily="66" charset="0"/>
              </a:rPr>
              <a:t>lost</a:t>
            </a:r>
          </a:p>
          <a:p>
            <a:r>
              <a:rPr lang="en-US" sz="2800" i="1" dirty="0" smtClean="0">
                <a:latin typeface="Bradley Hand ITC" pitchFamily="66" charset="0"/>
              </a:rPr>
              <a:t>almost </a:t>
            </a:r>
            <a:r>
              <a:rPr lang="en-US" sz="2800" i="1" dirty="0">
                <a:latin typeface="Bradley Hand ITC" pitchFamily="66" charset="0"/>
              </a:rPr>
              <a:t>300 games.  </a:t>
            </a:r>
            <a:r>
              <a:rPr lang="en-US" sz="2800" i="1" dirty="0" smtClean="0">
                <a:latin typeface="Bradley Hand ITC" pitchFamily="66" charset="0"/>
              </a:rPr>
              <a:t>26</a:t>
            </a:r>
          </a:p>
          <a:p>
            <a:r>
              <a:rPr lang="en-US" sz="2800" i="1" dirty="0" smtClean="0">
                <a:latin typeface="Bradley Hand ITC" pitchFamily="66" charset="0"/>
              </a:rPr>
              <a:t>times, I've </a:t>
            </a:r>
            <a:r>
              <a:rPr lang="en-US" sz="2800" i="1" dirty="0">
                <a:latin typeface="Bradley Hand ITC" pitchFamily="66" charset="0"/>
              </a:rPr>
              <a:t>been trusted </a:t>
            </a:r>
            <a:r>
              <a:rPr lang="en-US" sz="2800" i="1" dirty="0" smtClean="0">
                <a:latin typeface="Bradley Hand ITC" pitchFamily="66" charset="0"/>
              </a:rPr>
              <a:t>to</a:t>
            </a:r>
          </a:p>
          <a:p>
            <a:r>
              <a:rPr lang="en-US" sz="2800" i="1" dirty="0" smtClean="0">
                <a:latin typeface="Bradley Hand ITC" pitchFamily="66" charset="0"/>
              </a:rPr>
              <a:t>take </a:t>
            </a:r>
            <a:r>
              <a:rPr lang="en-US" sz="2800" i="1" dirty="0">
                <a:latin typeface="Bradley Hand ITC" pitchFamily="66" charset="0"/>
              </a:rPr>
              <a:t>the game winning </a:t>
            </a:r>
            <a:endParaRPr lang="en-US" sz="2800" i="1" dirty="0" smtClean="0">
              <a:latin typeface="Bradley Hand ITC" pitchFamily="66" charset="0"/>
            </a:endParaRPr>
          </a:p>
          <a:p>
            <a:r>
              <a:rPr lang="en-US" sz="2800" i="1" dirty="0" smtClean="0">
                <a:latin typeface="Bradley Hand ITC" pitchFamily="66" charset="0"/>
              </a:rPr>
              <a:t>shot </a:t>
            </a:r>
            <a:r>
              <a:rPr lang="en-US" sz="2800" i="1" dirty="0">
                <a:latin typeface="Bradley Hand ITC" pitchFamily="66" charset="0"/>
              </a:rPr>
              <a:t>and missed. I've </a:t>
            </a:r>
            <a:r>
              <a:rPr lang="en-US" sz="2800" i="1" dirty="0" smtClean="0">
                <a:latin typeface="Bradley Hand ITC" pitchFamily="66" charset="0"/>
              </a:rPr>
              <a:t>failed</a:t>
            </a:r>
          </a:p>
          <a:p>
            <a:r>
              <a:rPr lang="en-US" sz="2800" i="1" dirty="0" smtClean="0">
                <a:latin typeface="Bradley Hand ITC" pitchFamily="66" charset="0"/>
              </a:rPr>
              <a:t>over </a:t>
            </a:r>
            <a:r>
              <a:rPr lang="en-US" sz="2800" i="1" dirty="0">
                <a:latin typeface="Bradley Hand ITC" pitchFamily="66" charset="0"/>
              </a:rPr>
              <a:t>and </a:t>
            </a:r>
            <a:r>
              <a:rPr lang="en-US" sz="2800" i="1" dirty="0" smtClean="0">
                <a:latin typeface="Bradley Hand ITC" pitchFamily="66" charset="0"/>
              </a:rPr>
              <a:t>over and </a:t>
            </a:r>
            <a:r>
              <a:rPr lang="en-US" sz="2800" i="1" dirty="0">
                <a:latin typeface="Bradley Hand ITC" pitchFamily="66" charset="0"/>
              </a:rPr>
              <a:t>over </a:t>
            </a:r>
            <a:endParaRPr lang="en-US" sz="2800" i="1" dirty="0" smtClean="0">
              <a:latin typeface="Bradley Hand ITC" pitchFamily="66" charset="0"/>
            </a:endParaRPr>
          </a:p>
          <a:p>
            <a:r>
              <a:rPr lang="en-US" sz="2800" i="1" dirty="0" smtClean="0">
                <a:latin typeface="Bradley Hand ITC" pitchFamily="66" charset="0"/>
              </a:rPr>
              <a:t>again </a:t>
            </a:r>
            <a:r>
              <a:rPr lang="en-US" sz="2800" i="1" dirty="0">
                <a:latin typeface="Bradley Hand ITC" pitchFamily="66" charset="0"/>
              </a:rPr>
              <a:t>in my life. 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" descr="C:\Users\sscott\AppData\Local\Microsoft\Windows\Temporary Internet Files\Content.IE5\RIJUQL1C\MP9003417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5095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297630">
            <a:off x="3440736" y="24139"/>
            <a:ext cx="22733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i="1" dirty="0" smtClean="0">
                <a:solidFill>
                  <a:srgbClr val="FF0000"/>
                </a:solidFill>
                <a:latin typeface="Bradley Hand ITC" pitchFamily="66" charset="0"/>
              </a:rPr>
              <a:t>A </a:t>
            </a:r>
            <a:r>
              <a:rPr lang="en-US" sz="1400" i="1" dirty="0" smtClean="0">
                <a:solidFill>
                  <a:srgbClr val="FF0000"/>
                </a:solidFill>
                <a:latin typeface="Bradley Hand ITC" pitchFamily="66" charset="0"/>
              </a:rPr>
              <a:t>Good Work</a:t>
            </a:r>
            <a:r>
              <a:rPr lang="en-US" sz="8000" i="1" dirty="0" smtClean="0">
                <a:solidFill>
                  <a:srgbClr val="FF0000"/>
                </a:solidFill>
                <a:latin typeface="Bradley Hand ITC" pitchFamily="66" charset="0"/>
              </a:rPr>
              <a:t> </a:t>
            </a:r>
            <a:endParaRPr lang="en-US" sz="8000" i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707136">
            <a:off x="609600" y="914400"/>
            <a:ext cx="1056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ddyup Std" pitchFamily="66" charset="0"/>
              </a:rPr>
              <a:t>Jane Marsh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657600"/>
            <a:ext cx="27831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"If you do the work you </a:t>
            </a:r>
          </a:p>
          <a:p>
            <a:r>
              <a:rPr lang="en-US" i="1" dirty="0"/>
              <a:t>get rewarded. There are </a:t>
            </a:r>
          </a:p>
          <a:p>
            <a:r>
              <a:rPr lang="en-US" i="1" dirty="0"/>
              <a:t>no shortcuts in life.“</a:t>
            </a:r>
          </a:p>
          <a:p>
            <a:endParaRPr lang="en-US" i="1" dirty="0"/>
          </a:p>
          <a:p>
            <a:r>
              <a:rPr lang="en-US" dirty="0"/>
              <a:t>        Michael Jordan, 1994</a:t>
            </a:r>
          </a:p>
        </p:txBody>
      </p:sp>
      <p:sp>
        <p:nvSpPr>
          <p:cNvPr id="2" name="Rectangle 1"/>
          <p:cNvSpPr/>
          <p:nvPr/>
        </p:nvSpPr>
        <p:spPr>
          <a:xfrm>
            <a:off x="5715000" y="1733996"/>
            <a:ext cx="333777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radley Hand ITC" pitchFamily="66" charset="0"/>
              </a:rPr>
              <a:t>…</a:t>
            </a:r>
            <a:r>
              <a:rPr lang="en-US" sz="3200" i="1" dirty="0">
                <a:latin typeface="Bradley Hand ITC" pitchFamily="66" charset="0"/>
              </a:rPr>
              <a:t>And that is </a:t>
            </a:r>
            <a:r>
              <a:rPr lang="en-US" sz="3200" i="1" dirty="0" smtClean="0">
                <a:latin typeface="Bradley Hand ITC" pitchFamily="66" charset="0"/>
              </a:rPr>
              <a:t>why</a:t>
            </a:r>
          </a:p>
          <a:p>
            <a:r>
              <a:rPr lang="en-US" sz="3200" i="1" dirty="0" smtClean="0">
                <a:latin typeface="Bradley Hand ITC" pitchFamily="66" charset="0"/>
              </a:rPr>
              <a:t> </a:t>
            </a:r>
            <a:r>
              <a:rPr lang="en-US" sz="3200" i="1" dirty="0">
                <a:latin typeface="Bradley Hand ITC" pitchFamily="66" charset="0"/>
              </a:rPr>
              <a:t>I succeed."</a:t>
            </a:r>
            <a:endParaRPr lang="en-US" sz="3200" i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Users\sscott\AppData\Local\Microsoft\Windows\Temporary Internet Files\Content.IE5\X9OHK109\MP9004422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524000"/>
            <a:ext cx="777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/>
          </a:p>
          <a:p>
            <a:endParaRPr lang="en-US" sz="4800" i="1" dirty="0" smtClean="0">
              <a:latin typeface="Comic Sans MS" pitchFamily="66" charset="0"/>
            </a:endParaRPr>
          </a:p>
          <a:p>
            <a:endParaRPr lang="en-US" sz="4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002" y="228600"/>
            <a:ext cx="45015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Bradley Hand ITC" pitchFamily="66" charset="0"/>
              </a:rPr>
              <a:t>"</a:t>
            </a:r>
            <a:r>
              <a:rPr lang="en-US" i="1" dirty="0">
                <a:solidFill>
                  <a:schemeClr val="bg1"/>
                </a:solidFill>
                <a:latin typeface="Bradley Hand ITC" pitchFamily="66" charset="0"/>
              </a:rPr>
              <a:t>Never say never, because limits, like fears, 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Bradley Hand ITC" pitchFamily="66" charset="0"/>
              </a:rPr>
              <a:t>    are </a:t>
            </a:r>
            <a:r>
              <a:rPr lang="en-US" i="1" dirty="0">
                <a:solidFill>
                  <a:schemeClr val="bg1"/>
                </a:solidFill>
                <a:latin typeface="Bradley Hand ITC" pitchFamily="66" charset="0"/>
              </a:rPr>
              <a:t>often just an illusion.“</a:t>
            </a:r>
          </a:p>
          <a:p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      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                   Michael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Jordan,  1998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66800" y="24384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Bradley Hand ITC" pitchFamily="66" charset="0"/>
              </a:rPr>
              <a:t>"My mother…planted the seed that </a:t>
            </a:r>
            <a:r>
              <a:rPr lang="en-US" i="1" dirty="0" smtClean="0">
                <a:latin typeface="Bradley Hand ITC" pitchFamily="66" charset="0"/>
              </a:rPr>
              <a:t>I </a:t>
            </a:r>
            <a:r>
              <a:rPr lang="en-US" i="1" dirty="0">
                <a:latin typeface="Bradley Hand ITC" pitchFamily="66" charset="0"/>
              </a:rPr>
              <a:t>base </a:t>
            </a:r>
            <a:r>
              <a:rPr lang="en-US" i="1" dirty="0" smtClean="0">
                <a:latin typeface="Bradley Hand ITC" pitchFamily="66" charset="0"/>
              </a:rPr>
              <a:t>my </a:t>
            </a:r>
            <a:r>
              <a:rPr lang="en-US" i="1" dirty="0">
                <a:latin typeface="Bradley Hand ITC" pitchFamily="66" charset="0"/>
              </a:rPr>
              <a:t>life on, and that is the belief </a:t>
            </a:r>
            <a:r>
              <a:rPr lang="en-US" i="1" dirty="0" smtClean="0">
                <a:latin typeface="Bradley Hand ITC" pitchFamily="66" charset="0"/>
              </a:rPr>
              <a:t>that </a:t>
            </a:r>
            <a:r>
              <a:rPr lang="en-US" i="1" dirty="0">
                <a:latin typeface="Bradley Hand ITC" pitchFamily="66" charset="0"/>
              </a:rPr>
              <a:t>the </a:t>
            </a:r>
            <a:r>
              <a:rPr lang="en-US" i="1" dirty="0" smtClean="0">
                <a:latin typeface="Bradley Hand ITC" pitchFamily="66" charset="0"/>
              </a:rPr>
              <a:t>ability </a:t>
            </a:r>
            <a:r>
              <a:rPr lang="en-US" i="1" dirty="0">
                <a:latin typeface="Bradley Hand ITC" pitchFamily="66" charset="0"/>
              </a:rPr>
              <a:t>to achieve starts in your </a:t>
            </a:r>
            <a:r>
              <a:rPr lang="en-US" i="1" dirty="0" smtClean="0">
                <a:latin typeface="Bradley Hand ITC" pitchFamily="66" charset="0"/>
              </a:rPr>
              <a:t>mind</a:t>
            </a:r>
            <a:r>
              <a:rPr lang="en-US" i="1" dirty="0">
                <a:latin typeface="Bradley Hand ITC" pitchFamily="66" charset="0"/>
              </a:rPr>
              <a:t>.“</a:t>
            </a:r>
          </a:p>
          <a:p>
            <a:endParaRPr lang="en-US" sz="1200" i="1" dirty="0"/>
          </a:p>
          <a:p>
            <a:r>
              <a:rPr lang="en-US" i="1" dirty="0"/>
              <a:t>		</a:t>
            </a:r>
            <a:r>
              <a:rPr lang="en-US" dirty="0" smtClean="0">
                <a:latin typeface="Comic Sans MS" pitchFamily="66" charset="0"/>
              </a:rPr>
              <a:t>Michael </a:t>
            </a:r>
            <a:r>
              <a:rPr lang="en-US" dirty="0">
                <a:latin typeface="Comic Sans MS" pitchFamily="66" charset="0"/>
              </a:rPr>
              <a:t>Jordan, 1974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976607"/>
            <a:ext cx="2081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rgbClr val="0070C0"/>
                </a:solidFill>
                <a:latin typeface="Comic Sans MS" pitchFamily="66" charset="0"/>
              </a:rPr>
              <a:t>Vision</a:t>
            </a:r>
            <a:endParaRPr lang="en-US" sz="48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scott\AppData\Local\Microsoft\Windows\Temporary Internet Files\Content.IE5\RIJUQL1C\MP90044248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974397">
            <a:off x="1563794" y="855881"/>
            <a:ext cx="5270995" cy="490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Bradley Hand ITC" pitchFamily="66" charset="0"/>
                <a:cs typeface="Aharoni" pitchFamily="2" charset="-79"/>
              </a:rPr>
              <a:t>Set Your Goals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Bradley Hand ITC" pitchFamily="66" charset="0"/>
                <a:cs typeface="Aharoni" pitchFamily="2" charset="-79"/>
              </a:rPr>
              <a:t>Be sure it’s something you really want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Bradley Hand ITC" pitchFamily="66" charset="0"/>
                <a:cs typeface="Aharoni" pitchFamily="2" charset="-79"/>
              </a:rPr>
              <a:t>Make sure that it does not contradict another goal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Bradley Hand ITC" pitchFamily="66" charset="0"/>
                <a:cs typeface="Aharoni" pitchFamily="2" charset="-79"/>
              </a:rPr>
              <a:t>Develop goals in all areas of your life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Bradley Hand ITC" pitchFamily="66" charset="0"/>
                <a:cs typeface="Aharoni" pitchFamily="2" charset="-79"/>
              </a:rPr>
              <a:t>Write your goal in the positive, </a:t>
            </a:r>
            <a:r>
              <a:rPr lang="en-US" b="1" dirty="0" smtClean="0">
                <a:latin typeface="Bradley Hand ITC" pitchFamily="66" charset="0"/>
                <a:cs typeface="Aharoni" pitchFamily="2" charset="-79"/>
              </a:rPr>
              <a:t>looking</a:t>
            </a:r>
          </a:p>
          <a:p>
            <a:r>
              <a:rPr lang="en-US" b="1" dirty="0" smtClean="0">
                <a:latin typeface="Bradley Hand ITC" pitchFamily="66" charset="0"/>
                <a:cs typeface="Aharoni" pitchFamily="2" charset="-79"/>
              </a:rPr>
              <a:t>     forward</a:t>
            </a:r>
            <a:endParaRPr lang="en-US" b="1" dirty="0" smtClean="0">
              <a:latin typeface="Bradley Hand ITC" pitchFamily="66" charset="0"/>
              <a:cs typeface="Aharoni" pitchFamily="2" charset="-79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Bradley Hand ITC" pitchFamily="66" charset="0"/>
                <a:cs typeface="Aharoni" pitchFamily="2" charset="-79"/>
              </a:rPr>
              <a:t>Write your goal out in complete detail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Bradley Hand ITC" pitchFamily="66" charset="0"/>
                <a:cs typeface="Aharoni" pitchFamily="2" charset="-79"/>
              </a:rPr>
              <a:t>Make sure your goal is high enough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Bradley Hand ITC" pitchFamily="66" charset="0"/>
                <a:cs typeface="Aharoni" pitchFamily="2" charset="-79"/>
              </a:rPr>
              <a:t>Write your goals down; look at them </a:t>
            </a:r>
            <a:r>
              <a:rPr lang="en-US" b="1" dirty="0" smtClean="0">
                <a:latin typeface="Bradley Hand ITC" pitchFamily="66" charset="0"/>
                <a:cs typeface="Aharoni" pitchFamily="2" charset="-79"/>
              </a:rPr>
              <a:t>often</a:t>
            </a:r>
          </a:p>
          <a:p>
            <a:pPr>
              <a:lnSpc>
                <a:spcPct val="200000"/>
              </a:lnSpc>
            </a:pPr>
            <a:r>
              <a:rPr lang="en-US" sz="1400" b="1" dirty="0">
                <a:latin typeface="Bradley Hand ITC" pitchFamily="66" charset="0"/>
                <a:cs typeface="Aharoni" pitchFamily="2" charset="-79"/>
              </a:rPr>
              <a:t>	</a:t>
            </a:r>
            <a:r>
              <a:rPr lang="en-US" sz="1400" b="1" dirty="0" smtClean="0">
                <a:latin typeface="Bradley Hand ITC" pitchFamily="66" charset="0"/>
                <a:cs typeface="Aharoni" pitchFamily="2" charset="-79"/>
              </a:rPr>
              <a:t>		Gene Donahue</a:t>
            </a:r>
            <a:endParaRPr lang="en-US" sz="1400" b="1" dirty="0">
              <a:latin typeface="Bradley Hand ITC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62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600200"/>
          </a:xfrm>
        </p:spPr>
        <p:txBody>
          <a:bodyPr/>
          <a:lstStyle/>
          <a:p>
            <a:r>
              <a:rPr lang="en-US" dirty="0" smtClean="0"/>
              <a:t>Goal Setting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754417">
            <a:off x="1808315" y="1752600"/>
            <a:ext cx="933880" cy="894522"/>
          </a:xfrm>
          <a:prstGeom prst="rect">
            <a:avLst/>
          </a:prstGeom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S</a:t>
            </a:r>
            <a:endParaRPr lang="en-US" sz="4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5571" y="2733762"/>
            <a:ext cx="933880" cy="89452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haroni" pitchFamily="2" charset="-79"/>
                <a:cs typeface="Aharoni" pitchFamily="2" charset="-79"/>
              </a:rPr>
              <a:t>M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2510" y="3641035"/>
            <a:ext cx="933880" cy="8945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 rot="20515774">
            <a:off x="1342255" y="4522805"/>
            <a:ext cx="933880" cy="894522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haroni" pitchFamily="2" charset="-79"/>
                <a:cs typeface="Aharoni" pitchFamily="2" charset="-79"/>
              </a:rPr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1851282" y="5430078"/>
            <a:ext cx="933880" cy="89452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haroni" pitchFamily="2" charset="-79"/>
                <a:cs typeface="Aharoni" pitchFamily="2" charset="-79"/>
              </a:rPr>
              <a:t>T</a:t>
            </a:r>
            <a:endParaRPr lang="en-US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7254" y="1371600"/>
            <a:ext cx="408156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atin typeface="Bradley Hand ITC" pitchFamily="66" charset="0"/>
              </a:rPr>
              <a:t>SPECIFIC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Bradley Hand ITC" pitchFamily="66" charset="0"/>
              </a:rPr>
              <a:t>MEASURABLE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Bradley Hand ITC" pitchFamily="66" charset="0"/>
              </a:rPr>
              <a:t>ATTAINABLE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Bradley Hand ITC" pitchFamily="66" charset="0"/>
              </a:rPr>
              <a:t>RELEVANT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Bradley Hand ITC" pitchFamily="66" charset="0"/>
              </a:rPr>
              <a:t>TIME-BOUND</a:t>
            </a:r>
            <a:endParaRPr lang="en-US" sz="44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"/>
            <a:ext cx="8229600" cy="1600200"/>
          </a:xfrm>
        </p:spPr>
        <p:txBody>
          <a:bodyPr/>
          <a:lstStyle/>
          <a:p>
            <a:r>
              <a:rPr lang="en-US" sz="2400" dirty="0" smtClean="0">
                <a:latin typeface="Comic Sans MS" pitchFamily="66" charset="0"/>
              </a:rPr>
              <a:t>Smart Goals for the Semester in this Class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828800"/>
            <a:ext cx="8229600" cy="4906963"/>
          </a:xfrm>
        </p:spPr>
        <p:txBody>
          <a:bodyPr>
            <a:normAutofit/>
          </a:bodyPr>
          <a:lstStyle/>
          <a:p>
            <a:pPr lvl="4"/>
            <a:r>
              <a:rPr lang="en-US" dirty="0" smtClean="0">
                <a:latin typeface="Comic Sans MS" pitchFamily="66" charset="0"/>
              </a:rPr>
              <a:t>Specific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to learn the methods of goal-setting</a:t>
            </a:r>
          </a:p>
          <a:p>
            <a:pPr lvl="4"/>
            <a:r>
              <a:rPr lang="en-US" dirty="0" smtClean="0">
                <a:latin typeface="Comic Sans MS" pitchFamily="66" charset="0"/>
              </a:rPr>
              <a:t>Measurable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to earn at least a B in this class</a:t>
            </a:r>
          </a:p>
          <a:p>
            <a:pPr lvl="4"/>
            <a:r>
              <a:rPr lang="en-US" dirty="0" smtClean="0">
                <a:latin typeface="Comic Sans MS" pitchFamily="66" charset="0"/>
              </a:rPr>
              <a:t>Attainable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I have ample hours available to study as I only am in class 15 hours a week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I have good study habits from high school</a:t>
            </a:r>
          </a:p>
          <a:p>
            <a:pPr lvl="4"/>
            <a:r>
              <a:rPr lang="en-US" dirty="0" smtClean="0">
                <a:latin typeface="Comic Sans MS" pitchFamily="66" charset="0"/>
              </a:rPr>
              <a:t>Relevant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This is important for me to reach my long-term goal</a:t>
            </a:r>
          </a:p>
          <a:p>
            <a:pPr lvl="4"/>
            <a:r>
              <a:rPr lang="en-US" dirty="0" smtClean="0">
                <a:latin typeface="Comic Sans MS" pitchFamily="66" charset="0"/>
              </a:rPr>
              <a:t>Time-Bound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I must achieve my goal by the last day of class</a:t>
            </a:r>
          </a:p>
          <a:p>
            <a:pPr lvl="4">
              <a:buNone/>
            </a:pPr>
            <a:endParaRPr lang="en-US" dirty="0" smtClean="0">
              <a:latin typeface="Comic Sans MS" pitchFamily="66" charset="0"/>
            </a:endParaRPr>
          </a:p>
          <a:p>
            <a:pPr lvl="5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scott\Local Settings\Temporary Internet Files\Content.IE5\2B9XUUA2\MC9000569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57298"/>
            <a:ext cx="3886200" cy="53721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8402" y="2209800"/>
            <a:ext cx="81788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		</a:t>
            </a:r>
            <a:r>
              <a:rPr lang="en-US" sz="2800" dirty="0" smtClean="0">
                <a:latin typeface="Bradley Hand ITC" pitchFamily="66" charset="0"/>
              </a:rPr>
              <a:t>Junior</a:t>
            </a: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			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14 weeks to go in this </a:t>
            </a:r>
          </a:p>
          <a:p>
            <a:r>
              <a:rPr lang="en-US" dirty="0" smtClean="0">
                <a:latin typeface="Comic Sans MS" pitchFamily="66" charset="0"/>
              </a:rPr>
              <a:t>							semester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648200"/>
            <a:ext cx="2297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adley Hand ITC" pitchFamily="66" charset="0"/>
              </a:rPr>
              <a:t>First year</a:t>
            </a:r>
            <a:endParaRPr lang="en-US" sz="4000" dirty="0"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349531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radley Hand ITC" pitchFamily="66" charset="0"/>
              </a:rPr>
              <a:t>Sophomore</a:t>
            </a:r>
            <a:endParaRPr lang="en-US" sz="3200" dirty="0">
              <a:latin typeface="Bradley Hand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524000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radley Hand ITC" pitchFamily="66" charset="0"/>
              </a:rPr>
              <a:t>Senior</a:t>
            </a:r>
            <a:endParaRPr lang="en-US" sz="2000" dirty="0"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685800"/>
            <a:ext cx="890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Bradley Hand ITC" pitchFamily="66" charset="0"/>
              </a:rPr>
              <a:t>Graduation</a:t>
            </a:r>
            <a:endParaRPr lang="en-US" sz="1000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Documents and Settings\sscott\Local Settings\Temporary Internet Files\Content.IE5\YT4J04F9\MP9004221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311528"/>
            <a:ext cx="5029200" cy="46077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5943600"/>
            <a:ext cx="5849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University of Massachusetts Class of 2015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415303">
            <a:off x="12336" y="104351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LONG TERM GOAL</a:t>
            </a:r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Documents and Settings\sscott\Local Settings\Temporary Internet Files\Content.IE5\2B9XUUA2\MP9004318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198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72200" y="838200"/>
            <a:ext cx="3015569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i="1" dirty="0" smtClean="0"/>
          </a:p>
          <a:p>
            <a:pPr>
              <a:lnSpc>
                <a:spcPct val="150000"/>
              </a:lnSpc>
            </a:pPr>
            <a:endParaRPr lang="en-US" i="1" dirty="0"/>
          </a:p>
          <a:p>
            <a:pPr>
              <a:lnSpc>
                <a:spcPct val="150000"/>
              </a:lnSpc>
            </a:pPr>
            <a:endParaRPr lang="en-US" i="1" dirty="0" smtClean="0"/>
          </a:p>
          <a:p>
            <a:pPr>
              <a:lnSpc>
                <a:spcPct val="150000"/>
              </a:lnSpc>
            </a:pPr>
            <a:endParaRPr lang="en-US" i="1" dirty="0"/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Bradley Hand ITC" pitchFamily="66" charset="0"/>
              </a:rPr>
              <a:t>“</a:t>
            </a:r>
            <a:r>
              <a:rPr lang="en-US" i="1" dirty="0" smtClean="0">
                <a:latin typeface="Bradley Hand ITC" pitchFamily="66" charset="0"/>
              </a:rPr>
              <a:t>Some people want 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Bradley Hand ITC" pitchFamily="66" charset="0"/>
              </a:rPr>
              <a:t>something to happen.  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Bradley Hand ITC" pitchFamily="66" charset="0"/>
              </a:rPr>
              <a:t>some people wish </a:t>
            </a:r>
          </a:p>
          <a:p>
            <a:pPr>
              <a:lnSpc>
                <a:spcPct val="150000"/>
              </a:lnSpc>
            </a:pPr>
            <a:r>
              <a:rPr lang="en-US" i="1" dirty="0">
                <a:latin typeface="Bradley Hand ITC" pitchFamily="66" charset="0"/>
              </a:rPr>
              <a:t>s</a:t>
            </a:r>
            <a:r>
              <a:rPr lang="en-US" i="1" dirty="0" smtClean="0">
                <a:latin typeface="Bradley Hand ITC" pitchFamily="66" charset="0"/>
              </a:rPr>
              <a:t>omething would happen,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Bradley Hand ITC" pitchFamily="66" charset="0"/>
              </a:rPr>
              <a:t>some people make it 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Bradley Hand ITC" pitchFamily="66" charset="0"/>
              </a:rPr>
              <a:t>happen.”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         </a:t>
            </a:r>
            <a:r>
              <a:rPr lang="en-US" dirty="0" smtClean="0">
                <a:latin typeface="Comic Sans MS" pitchFamily="66" charset="0"/>
              </a:rPr>
              <a:t>Michael Jordan. 1994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200" y="457200"/>
            <a:ext cx="2528256" cy="7694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Comic Sans MS" pitchFamily="66" charset="0"/>
              </a:rPr>
              <a:t>ACTION</a:t>
            </a:r>
            <a:endParaRPr lang="en-US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892" y="1600200"/>
            <a:ext cx="793198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I will attend every class session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 I will see my instructor during office hours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 	whenever I do not understand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 </a:t>
            </a:r>
            <a:r>
              <a:rPr lang="en-US" sz="2800" dirty="0" smtClean="0">
                <a:latin typeface="Comic Sans MS" pitchFamily="66" charset="0"/>
              </a:rPr>
              <a:t>………………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1303</TotalTime>
  <Words>939</Words>
  <Application>Microsoft Office PowerPoint</Application>
  <PresentationFormat>On-screen Show (4:3)</PresentationFormat>
  <Paragraphs>173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PowerPoint Presentation</vt:lpstr>
      <vt:lpstr>PowerPoint Presentation</vt:lpstr>
      <vt:lpstr>PowerPoint Presentation</vt:lpstr>
      <vt:lpstr>Goal Setting</vt:lpstr>
      <vt:lpstr>Smart Goals for the Semester in this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UMass Dartmouth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CITS</dc:creator>
  <cp:lastModifiedBy>Susanne G. Scott</cp:lastModifiedBy>
  <cp:revision>43</cp:revision>
  <dcterms:created xsi:type="dcterms:W3CDTF">2011-07-20T18:28:18Z</dcterms:created>
  <dcterms:modified xsi:type="dcterms:W3CDTF">2011-07-29T19:21:08Z</dcterms:modified>
</cp:coreProperties>
</file>