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56" r:id="rId3"/>
    <p:sldId id="288" r:id="rId4"/>
    <p:sldId id="289" r:id="rId5"/>
    <p:sldId id="271" r:id="rId6"/>
    <p:sldId id="267" r:id="rId7"/>
    <p:sldId id="260" r:id="rId8"/>
    <p:sldId id="266" r:id="rId9"/>
    <p:sldId id="265" r:id="rId10"/>
    <p:sldId id="264" r:id="rId11"/>
    <p:sldId id="261" r:id="rId12"/>
    <p:sldId id="257" r:id="rId13"/>
    <p:sldId id="269" r:id="rId14"/>
    <p:sldId id="276" r:id="rId15"/>
    <p:sldId id="275" r:id="rId16"/>
    <p:sldId id="277" r:id="rId17"/>
    <p:sldId id="286" r:id="rId18"/>
    <p:sldId id="287" r:id="rId19"/>
    <p:sldId id="278" r:id="rId20"/>
    <p:sldId id="279" r:id="rId21"/>
    <p:sldId id="280" r:id="rId22"/>
    <p:sldId id="281" r:id="rId23"/>
    <p:sldId id="285" r:id="rId24"/>
    <p:sldId id="292" r:id="rId25"/>
    <p:sldId id="283" r:id="rId26"/>
    <p:sldId id="284" r:id="rId27"/>
    <p:sldId id="274" r:id="rId28"/>
    <p:sldId id="273" r:id="rId29"/>
    <p:sldId id="293" r:id="rId30"/>
    <p:sldId id="272" r:id="rId31"/>
    <p:sldId id="291" r:id="rId3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74" autoAdjust="0"/>
  </p:normalViewPr>
  <p:slideViewPr>
    <p:cSldViewPr>
      <p:cViewPr varScale="1">
        <p:scale>
          <a:sx n="95" d="100"/>
          <a:sy n="95" d="100"/>
        </p:scale>
        <p:origin x="120" y="78"/>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0B9E6-BDB5-4EA7-8A72-B774DDA90C93}" type="doc">
      <dgm:prSet loTypeId="urn:microsoft.com/office/officeart/2008/layout/AlternatingHexagons" loCatId="list" qsTypeId="urn:microsoft.com/office/officeart/2005/8/quickstyle/simple1" qsCatId="simple" csTypeId="urn:microsoft.com/office/officeart/2005/8/colors/accent3_5" csCatId="accent3" phldr="1"/>
      <dgm:spPr/>
      <dgm:t>
        <a:bodyPr/>
        <a:lstStyle/>
        <a:p>
          <a:endParaRPr lang="en-US"/>
        </a:p>
      </dgm:t>
    </dgm:pt>
    <dgm:pt modelId="{6DBF9477-AFC9-4974-9FB2-6B90E086D352}">
      <dgm:prSet phldrT="[Text]"/>
      <dgm:spPr/>
      <dgm:t>
        <a:bodyPr/>
        <a:lstStyle/>
        <a:p>
          <a:r>
            <a:rPr lang="en-US" b="1" dirty="0"/>
            <a:t>Withdrawal from classes! </a:t>
          </a:r>
        </a:p>
        <a:p>
          <a:r>
            <a:rPr lang="en-US" dirty="0"/>
            <a:t>(I-20 is terminated)</a:t>
          </a:r>
        </a:p>
      </dgm:t>
    </dgm:pt>
    <dgm:pt modelId="{A6769BE2-0F4A-46AD-A3EC-6DCF765CFE9E}" type="parTrans" cxnId="{EECDBE80-8E64-4720-82C3-2665D1D6B859}">
      <dgm:prSet/>
      <dgm:spPr/>
      <dgm:t>
        <a:bodyPr/>
        <a:lstStyle/>
        <a:p>
          <a:endParaRPr lang="en-US"/>
        </a:p>
      </dgm:t>
    </dgm:pt>
    <dgm:pt modelId="{95443073-31C1-4AE5-B419-93713BB6C3AA}" type="sibTrans" cxnId="{EECDBE80-8E64-4720-82C3-2665D1D6B859}">
      <dgm:prSet/>
      <dgm:spPr/>
      <dgm:t>
        <a:bodyPr/>
        <a:lstStyle/>
        <a:p>
          <a:r>
            <a:rPr lang="en-US" dirty="0"/>
            <a:t>Your arrival</a:t>
          </a:r>
        </a:p>
      </dgm:t>
    </dgm:pt>
    <dgm:pt modelId="{675F1A93-6ABF-402A-BC36-D59119895586}">
      <dgm:prSet phldrT="[Text]"/>
      <dgm:spPr/>
      <dgm:t>
        <a:bodyPr/>
        <a:lstStyle/>
        <a:p>
          <a:r>
            <a:rPr lang="en-US" b="1" dirty="0"/>
            <a:t>Your full time registration every semester!</a:t>
          </a:r>
        </a:p>
      </dgm:t>
    </dgm:pt>
    <dgm:pt modelId="{46D83501-ACD6-44CC-828A-099EC7D6B932}" type="parTrans" cxnId="{212B5A45-08A5-4B82-AB08-E956CE0BE6E7}">
      <dgm:prSet/>
      <dgm:spPr/>
      <dgm:t>
        <a:bodyPr/>
        <a:lstStyle/>
        <a:p>
          <a:endParaRPr lang="en-US"/>
        </a:p>
      </dgm:t>
    </dgm:pt>
    <dgm:pt modelId="{D591FECC-B197-418E-9185-6B16FB28F83A}" type="sibTrans" cxnId="{212B5A45-08A5-4B82-AB08-E956CE0BE6E7}">
      <dgm:prSet/>
      <dgm:spPr/>
      <dgm:t>
        <a:bodyPr/>
        <a:lstStyle/>
        <a:p>
          <a:endParaRPr lang="en-US"/>
        </a:p>
      </dgm:t>
    </dgm:pt>
    <dgm:pt modelId="{6602B8E9-0ED7-4396-9E97-389E829EECB5}">
      <dgm:prSet phldrT="[Text]" custT="1"/>
      <dgm:spPr/>
      <dgm:t>
        <a:bodyPr/>
        <a:lstStyle/>
        <a:p>
          <a:r>
            <a:rPr lang="en-US" sz="2400" b="1" dirty="0"/>
            <a:t>Your US </a:t>
          </a:r>
          <a:r>
            <a:rPr lang="en-US" sz="1600" b="1" dirty="0"/>
            <a:t>ADDRESS</a:t>
          </a:r>
        </a:p>
      </dgm:t>
    </dgm:pt>
    <dgm:pt modelId="{92AF7D4B-B295-4DAC-8911-903859D6EACC}" type="parTrans" cxnId="{885273DF-165E-4510-BDFC-0F2EB723B97D}">
      <dgm:prSet/>
      <dgm:spPr/>
      <dgm:t>
        <a:bodyPr/>
        <a:lstStyle/>
        <a:p>
          <a:endParaRPr lang="en-US"/>
        </a:p>
      </dgm:t>
    </dgm:pt>
    <dgm:pt modelId="{D256A866-A09C-48DB-AA8C-4FE33282B993}" type="sibTrans" cxnId="{885273DF-165E-4510-BDFC-0F2EB723B97D}">
      <dgm:prSet/>
      <dgm:spPr/>
      <dgm:t>
        <a:bodyPr/>
        <a:lstStyle/>
        <a:p>
          <a:r>
            <a:rPr lang="en-US" b="1" dirty="0"/>
            <a:t>Failure to maintain status</a:t>
          </a:r>
        </a:p>
      </dgm:t>
    </dgm:pt>
    <dgm:pt modelId="{B1E2F683-2B5D-4CAB-95F5-826CF431DB82}" type="pres">
      <dgm:prSet presAssocID="{A7E0B9E6-BDB5-4EA7-8A72-B774DDA90C93}" presName="Name0" presStyleCnt="0">
        <dgm:presLayoutVars>
          <dgm:chMax/>
          <dgm:chPref/>
          <dgm:dir/>
          <dgm:animLvl val="lvl"/>
        </dgm:presLayoutVars>
      </dgm:prSet>
      <dgm:spPr/>
    </dgm:pt>
    <dgm:pt modelId="{1845329A-9158-4424-92A8-FBB2765BC456}" type="pres">
      <dgm:prSet presAssocID="{6DBF9477-AFC9-4974-9FB2-6B90E086D352}" presName="composite" presStyleCnt="0"/>
      <dgm:spPr/>
    </dgm:pt>
    <dgm:pt modelId="{D43FF71B-9BDD-4655-82F5-B826B54A9351}" type="pres">
      <dgm:prSet presAssocID="{6DBF9477-AFC9-4974-9FB2-6B90E086D352}" presName="Parent1" presStyleLbl="node1" presStyleIdx="0" presStyleCnt="6">
        <dgm:presLayoutVars>
          <dgm:chMax val="1"/>
          <dgm:chPref val="1"/>
          <dgm:bulletEnabled val="1"/>
        </dgm:presLayoutVars>
      </dgm:prSet>
      <dgm:spPr/>
    </dgm:pt>
    <dgm:pt modelId="{FE567B1F-27A0-4DFC-BDA3-6C525A8901D0}" type="pres">
      <dgm:prSet presAssocID="{6DBF9477-AFC9-4974-9FB2-6B90E086D352}" presName="Childtext1" presStyleLbl="revTx" presStyleIdx="0" presStyleCnt="3">
        <dgm:presLayoutVars>
          <dgm:chMax val="0"/>
          <dgm:chPref val="0"/>
          <dgm:bulletEnabled val="1"/>
        </dgm:presLayoutVars>
      </dgm:prSet>
      <dgm:spPr/>
    </dgm:pt>
    <dgm:pt modelId="{F2667685-10F8-4E75-A4A4-49261DF918A8}" type="pres">
      <dgm:prSet presAssocID="{6DBF9477-AFC9-4974-9FB2-6B90E086D352}" presName="BalanceSpacing" presStyleCnt="0"/>
      <dgm:spPr/>
    </dgm:pt>
    <dgm:pt modelId="{1AC5AB83-B2B7-4BBB-81D3-B00776D65792}" type="pres">
      <dgm:prSet presAssocID="{6DBF9477-AFC9-4974-9FB2-6B90E086D352}" presName="BalanceSpacing1" presStyleCnt="0"/>
      <dgm:spPr/>
    </dgm:pt>
    <dgm:pt modelId="{ED712D40-0851-4D34-8FE7-E76D9DA8BE9F}" type="pres">
      <dgm:prSet presAssocID="{95443073-31C1-4AE5-B419-93713BB6C3AA}" presName="Accent1Text" presStyleLbl="node1" presStyleIdx="1" presStyleCnt="6"/>
      <dgm:spPr/>
    </dgm:pt>
    <dgm:pt modelId="{28710F99-9DD4-422B-A700-C02583B1446A}" type="pres">
      <dgm:prSet presAssocID="{95443073-31C1-4AE5-B419-93713BB6C3AA}" presName="spaceBetweenRectangles" presStyleCnt="0"/>
      <dgm:spPr/>
    </dgm:pt>
    <dgm:pt modelId="{1F3CC813-974F-464A-AD49-305D5B763B4F}" type="pres">
      <dgm:prSet presAssocID="{675F1A93-6ABF-402A-BC36-D59119895586}" presName="composite" presStyleCnt="0"/>
      <dgm:spPr/>
    </dgm:pt>
    <dgm:pt modelId="{0C6A1705-DA13-414C-9EF6-9DBEED6ACC92}" type="pres">
      <dgm:prSet presAssocID="{675F1A93-6ABF-402A-BC36-D59119895586}" presName="Parent1" presStyleLbl="node1" presStyleIdx="2" presStyleCnt="6">
        <dgm:presLayoutVars>
          <dgm:chMax val="1"/>
          <dgm:chPref val="1"/>
          <dgm:bulletEnabled val="1"/>
        </dgm:presLayoutVars>
      </dgm:prSet>
      <dgm:spPr/>
    </dgm:pt>
    <dgm:pt modelId="{B105259B-4D9F-4A61-92B6-9110DA0E3248}" type="pres">
      <dgm:prSet presAssocID="{675F1A93-6ABF-402A-BC36-D59119895586}" presName="Childtext1" presStyleLbl="revTx" presStyleIdx="1" presStyleCnt="3">
        <dgm:presLayoutVars>
          <dgm:chMax val="0"/>
          <dgm:chPref val="0"/>
          <dgm:bulletEnabled val="1"/>
        </dgm:presLayoutVars>
      </dgm:prSet>
      <dgm:spPr/>
    </dgm:pt>
    <dgm:pt modelId="{9F7F1BBC-56DF-47B2-B6B7-FC2C8F6A31C1}" type="pres">
      <dgm:prSet presAssocID="{675F1A93-6ABF-402A-BC36-D59119895586}" presName="BalanceSpacing" presStyleCnt="0"/>
      <dgm:spPr/>
    </dgm:pt>
    <dgm:pt modelId="{EFE1F770-F307-42F7-A0E8-7B6263129865}" type="pres">
      <dgm:prSet presAssocID="{675F1A93-6ABF-402A-BC36-D59119895586}" presName="BalanceSpacing1" presStyleCnt="0"/>
      <dgm:spPr/>
    </dgm:pt>
    <dgm:pt modelId="{7F0A79BF-2290-426E-AEEB-8C1418D713AF}" type="pres">
      <dgm:prSet presAssocID="{D591FECC-B197-418E-9185-6B16FB28F83A}" presName="Accent1Text" presStyleLbl="node1" presStyleIdx="3" presStyleCnt="6"/>
      <dgm:spPr/>
    </dgm:pt>
    <dgm:pt modelId="{BCA6D0F9-7D9D-474D-9A85-3B3767933C48}" type="pres">
      <dgm:prSet presAssocID="{D591FECC-B197-418E-9185-6B16FB28F83A}" presName="spaceBetweenRectangles" presStyleCnt="0"/>
      <dgm:spPr/>
    </dgm:pt>
    <dgm:pt modelId="{82364908-A062-4805-88DB-294DF062B5F8}" type="pres">
      <dgm:prSet presAssocID="{6602B8E9-0ED7-4396-9E97-389E829EECB5}" presName="composite" presStyleCnt="0"/>
      <dgm:spPr/>
    </dgm:pt>
    <dgm:pt modelId="{32DD0852-C629-4EDB-BD1C-021AB6147C91}" type="pres">
      <dgm:prSet presAssocID="{6602B8E9-0ED7-4396-9E97-389E829EECB5}" presName="Parent1" presStyleLbl="node1" presStyleIdx="4" presStyleCnt="6">
        <dgm:presLayoutVars>
          <dgm:chMax val="1"/>
          <dgm:chPref val="1"/>
          <dgm:bulletEnabled val="1"/>
        </dgm:presLayoutVars>
      </dgm:prSet>
      <dgm:spPr/>
    </dgm:pt>
    <dgm:pt modelId="{4C2B5562-7693-45FE-ADE7-AB48E69407BA}" type="pres">
      <dgm:prSet presAssocID="{6602B8E9-0ED7-4396-9E97-389E829EECB5}" presName="Childtext1" presStyleLbl="revTx" presStyleIdx="2" presStyleCnt="3">
        <dgm:presLayoutVars>
          <dgm:chMax val="0"/>
          <dgm:chPref val="0"/>
          <dgm:bulletEnabled val="1"/>
        </dgm:presLayoutVars>
      </dgm:prSet>
      <dgm:spPr/>
    </dgm:pt>
    <dgm:pt modelId="{55FC6BBF-9190-42DB-9CC5-8B762432356F}" type="pres">
      <dgm:prSet presAssocID="{6602B8E9-0ED7-4396-9E97-389E829EECB5}" presName="BalanceSpacing" presStyleCnt="0"/>
      <dgm:spPr/>
    </dgm:pt>
    <dgm:pt modelId="{B32B978A-6434-4B8E-AC75-4C20C9160CF7}" type="pres">
      <dgm:prSet presAssocID="{6602B8E9-0ED7-4396-9E97-389E829EECB5}" presName="BalanceSpacing1" presStyleCnt="0"/>
      <dgm:spPr/>
    </dgm:pt>
    <dgm:pt modelId="{BB7ED89B-F595-4022-A556-3F2ECD613026}" type="pres">
      <dgm:prSet presAssocID="{D256A866-A09C-48DB-AA8C-4FE33282B993}" presName="Accent1Text" presStyleLbl="node1" presStyleIdx="5" presStyleCnt="6"/>
      <dgm:spPr/>
    </dgm:pt>
  </dgm:ptLst>
  <dgm:cxnLst>
    <dgm:cxn modelId="{B81CFD1B-C766-4B75-A291-BF7B2F5F8A80}" type="presOf" srcId="{A7E0B9E6-BDB5-4EA7-8A72-B774DDA90C93}" destId="{B1E2F683-2B5D-4CAB-95F5-826CF431DB82}" srcOrd="0" destOrd="0" presId="urn:microsoft.com/office/officeart/2008/layout/AlternatingHexagons"/>
    <dgm:cxn modelId="{212B5A45-08A5-4B82-AB08-E956CE0BE6E7}" srcId="{A7E0B9E6-BDB5-4EA7-8A72-B774DDA90C93}" destId="{675F1A93-6ABF-402A-BC36-D59119895586}" srcOrd="1" destOrd="0" parTransId="{46D83501-ACD6-44CC-828A-099EC7D6B932}" sibTransId="{D591FECC-B197-418E-9185-6B16FB28F83A}"/>
    <dgm:cxn modelId="{EECDBE80-8E64-4720-82C3-2665D1D6B859}" srcId="{A7E0B9E6-BDB5-4EA7-8A72-B774DDA90C93}" destId="{6DBF9477-AFC9-4974-9FB2-6B90E086D352}" srcOrd="0" destOrd="0" parTransId="{A6769BE2-0F4A-46AD-A3EC-6DCF765CFE9E}" sibTransId="{95443073-31C1-4AE5-B419-93713BB6C3AA}"/>
    <dgm:cxn modelId="{D4489384-FE7B-4E6B-988A-A294E5451805}" type="presOf" srcId="{95443073-31C1-4AE5-B419-93713BB6C3AA}" destId="{ED712D40-0851-4D34-8FE7-E76D9DA8BE9F}" srcOrd="0" destOrd="0" presId="urn:microsoft.com/office/officeart/2008/layout/AlternatingHexagons"/>
    <dgm:cxn modelId="{8526EB89-6B85-4B97-A1F1-172F809CE558}" type="presOf" srcId="{6DBF9477-AFC9-4974-9FB2-6B90E086D352}" destId="{D43FF71B-9BDD-4655-82F5-B826B54A9351}" srcOrd="0" destOrd="0" presId="urn:microsoft.com/office/officeart/2008/layout/AlternatingHexagons"/>
    <dgm:cxn modelId="{E799278E-9972-4449-B4E4-E6155FAE9FE5}" type="presOf" srcId="{6602B8E9-0ED7-4396-9E97-389E829EECB5}" destId="{32DD0852-C629-4EDB-BD1C-021AB6147C91}" srcOrd="0" destOrd="0" presId="urn:microsoft.com/office/officeart/2008/layout/AlternatingHexagons"/>
    <dgm:cxn modelId="{C19EF093-DF46-44FE-AE15-A535D527353D}" type="presOf" srcId="{D256A866-A09C-48DB-AA8C-4FE33282B993}" destId="{BB7ED89B-F595-4022-A556-3F2ECD613026}" srcOrd="0" destOrd="0" presId="urn:microsoft.com/office/officeart/2008/layout/AlternatingHexagons"/>
    <dgm:cxn modelId="{DD629DB7-D3FA-40D2-AADB-2C3E7A110353}" type="presOf" srcId="{675F1A93-6ABF-402A-BC36-D59119895586}" destId="{0C6A1705-DA13-414C-9EF6-9DBEED6ACC92}" srcOrd="0" destOrd="0" presId="urn:microsoft.com/office/officeart/2008/layout/AlternatingHexagons"/>
    <dgm:cxn modelId="{885273DF-165E-4510-BDFC-0F2EB723B97D}" srcId="{A7E0B9E6-BDB5-4EA7-8A72-B774DDA90C93}" destId="{6602B8E9-0ED7-4396-9E97-389E829EECB5}" srcOrd="2" destOrd="0" parTransId="{92AF7D4B-B295-4DAC-8911-903859D6EACC}" sibTransId="{D256A866-A09C-48DB-AA8C-4FE33282B993}"/>
    <dgm:cxn modelId="{2410E3F8-7DFD-45DD-A424-78D248DC7BCD}" type="presOf" srcId="{D591FECC-B197-418E-9185-6B16FB28F83A}" destId="{7F0A79BF-2290-426E-AEEB-8C1418D713AF}" srcOrd="0" destOrd="0" presId="urn:microsoft.com/office/officeart/2008/layout/AlternatingHexagons"/>
    <dgm:cxn modelId="{EEA52431-BAC6-40BA-9DF4-D667470983AA}" type="presParOf" srcId="{B1E2F683-2B5D-4CAB-95F5-826CF431DB82}" destId="{1845329A-9158-4424-92A8-FBB2765BC456}" srcOrd="0" destOrd="0" presId="urn:microsoft.com/office/officeart/2008/layout/AlternatingHexagons"/>
    <dgm:cxn modelId="{681B42D0-160C-4004-B23C-D8FCFEE4FD5D}" type="presParOf" srcId="{1845329A-9158-4424-92A8-FBB2765BC456}" destId="{D43FF71B-9BDD-4655-82F5-B826B54A9351}" srcOrd="0" destOrd="0" presId="urn:microsoft.com/office/officeart/2008/layout/AlternatingHexagons"/>
    <dgm:cxn modelId="{85738C00-4C25-4FB4-91FC-901DD101308B}" type="presParOf" srcId="{1845329A-9158-4424-92A8-FBB2765BC456}" destId="{FE567B1F-27A0-4DFC-BDA3-6C525A8901D0}" srcOrd="1" destOrd="0" presId="urn:microsoft.com/office/officeart/2008/layout/AlternatingHexagons"/>
    <dgm:cxn modelId="{F8E6E5D7-2565-45B6-80FC-B0A32BABD271}" type="presParOf" srcId="{1845329A-9158-4424-92A8-FBB2765BC456}" destId="{F2667685-10F8-4E75-A4A4-49261DF918A8}" srcOrd="2" destOrd="0" presId="urn:microsoft.com/office/officeart/2008/layout/AlternatingHexagons"/>
    <dgm:cxn modelId="{2F6E986D-6542-4445-8B34-6F0A9902EAD0}" type="presParOf" srcId="{1845329A-9158-4424-92A8-FBB2765BC456}" destId="{1AC5AB83-B2B7-4BBB-81D3-B00776D65792}" srcOrd="3" destOrd="0" presId="urn:microsoft.com/office/officeart/2008/layout/AlternatingHexagons"/>
    <dgm:cxn modelId="{1CE9B974-C429-4E4D-B603-CB6752FB2D46}" type="presParOf" srcId="{1845329A-9158-4424-92A8-FBB2765BC456}" destId="{ED712D40-0851-4D34-8FE7-E76D9DA8BE9F}" srcOrd="4" destOrd="0" presId="urn:microsoft.com/office/officeart/2008/layout/AlternatingHexagons"/>
    <dgm:cxn modelId="{70D030E8-051E-4620-A2F6-636212F7A697}" type="presParOf" srcId="{B1E2F683-2B5D-4CAB-95F5-826CF431DB82}" destId="{28710F99-9DD4-422B-A700-C02583B1446A}" srcOrd="1" destOrd="0" presId="urn:microsoft.com/office/officeart/2008/layout/AlternatingHexagons"/>
    <dgm:cxn modelId="{F7BF1D9E-75A6-4E62-9912-D119382C0A5B}" type="presParOf" srcId="{B1E2F683-2B5D-4CAB-95F5-826CF431DB82}" destId="{1F3CC813-974F-464A-AD49-305D5B763B4F}" srcOrd="2" destOrd="0" presId="urn:microsoft.com/office/officeart/2008/layout/AlternatingHexagons"/>
    <dgm:cxn modelId="{230D2306-8651-40D8-B78B-2891EF07E12B}" type="presParOf" srcId="{1F3CC813-974F-464A-AD49-305D5B763B4F}" destId="{0C6A1705-DA13-414C-9EF6-9DBEED6ACC92}" srcOrd="0" destOrd="0" presId="urn:microsoft.com/office/officeart/2008/layout/AlternatingHexagons"/>
    <dgm:cxn modelId="{11C42637-21AB-4FEB-879C-8B7DE06AACF1}" type="presParOf" srcId="{1F3CC813-974F-464A-AD49-305D5B763B4F}" destId="{B105259B-4D9F-4A61-92B6-9110DA0E3248}" srcOrd="1" destOrd="0" presId="urn:microsoft.com/office/officeart/2008/layout/AlternatingHexagons"/>
    <dgm:cxn modelId="{4A4772CB-4E13-4779-8425-79BEB900E9BA}" type="presParOf" srcId="{1F3CC813-974F-464A-AD49-305D5B763B4F}" destId="{9F7F1BBC-56DF-47B2-B6B7-FC2C8F6A31C1}" srcOrd="2" destOrd="0" presId="urn:microsoft.com/office/officeart/2008/layout/AlternatingHexagons"/>
    <dgm:cxn modelId="{BF35B62F-2D2B-4A68-858C-9B1730D48108}" type="presParOf" srcId="{1F3CC813-974F-464A-AD49-305D5B763B4F}" destId="{EFE1F770-F307-42F7-A0E8-7B6263129865}" srcOrd="3" destOrd="0" presId="urn:microsoft.com/office/officeart/2008/layout/AlternatingHexagons"/>
    <dgm:cxn modelId="{27CAD581-0850-4CE8-A6D1-57E58A6D0BE2}" type="presParOf" srcId="{1F3CC813-974F-464A-AD49-305D5B763B4F}" destId="{7F0A79BF-2290-426E-AEEB-8C1418D713AF}" srcOrd="4" destOrd="0" presId="urn:microsoft.com/office/officeart/2008/layout/AlternatingHexagons"/>
    <dgm:cxn modelId="{45489C55-EE00-4E0B-A826-4C8EB2649255}" type="presParOf" srcId="{B1E2F683-2B5D-4CAB-95F5-826CF431DB82}" destId="{BCA6D0F9-7D9D-474D-9A85-3B3767933C48}" srcOrd="3" destOrd="0" presId="urn:microsoft.com/office/officeart/2008/layout/AlternatingHexagons"/>
    <dgm:cxn modelId="{36DB748D-40B4-4210-B373-6CF96114E367}" type="presParOf" srcId="{B1E2F683-2B5D-4CAB-95F5-826CF431DB82}" destId="{82364908-A062-4805-88DB-294DF062B5F8}" srcOrd="4" destOrd="0" presId="urn:microsoft.com/office/officeart/2008/layout/AlternatingHexagons"/>
    <dgm:cxn modelId="{5791035E-F603-4292-98FA-7D99D2AFDFC3}" type="presParOf" srcId="{82364908-A062-4805-88DB-294DF062B5F8}" destId="{32DD0852-C629-4EDB-BD1C-021AB6147C91}" srcOrd="0" destOrd="0" presId="urn:microsoft.com/office/officeart/2008/layout/AlternatingHexagons"/>
    <dgm:cxn modelId="{51C76406-BB3A-41C1-925C-4B65906AFF78}" type="presParOf" srcId="{82364908-A062-4805-88DB-294DF062B5F8}" destId="{4C2B5562-7693-45FE-ADE7-AB48E69407BA}" srcOrd="1" destOrd="0" presId="urn:microsoft.com/office/officeart/2008/layout/AlternatingHexagons"/>
    <dgm:cxn modelId="{874430ED-6131-4FFD-BE52-2C3C27E37B23}" type="presParOf" srcId="{82364908-A062-4805-88DB-294DF062B5F8}" destId="{55FC6BBF-9190-42DB-9CC5-8B762432356F}" srcOrd="2" destOrd="0" presId="urn:microsoft.com/office/officeart/2008/layout/AlternatingHexagons"/>
    <dgm:cxn modelId="{EEB93896-BE50-4978-903A-6837863AEB07}" type="presParOf" srcId="{82364908-A062-4805-88DB-294DF062B5F8}" destId="{B32B978A-6434-4B8E-AC75-4C20C9160CF7}" srcOrd="3" destOrd="0" presId="urn:microsoft.com/office/officeart/2008/layout/AlternatingHexagons"/>
    <dgm:cxn modelId="{23D19BDD-5944-4F65-8791-994E2CBD866C}" type="presParOf" srcId="{82364908-A062-4805-88DB-294DF062B5F8}" destId="{BB7ED89B-F595-4022-A556-3F2ECD61302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0B9E6-BDB5-4EA7-8A72-B774DDA90C93}" type="doc">
      <dgm:prSet loTypeId="urn:microsoft.com/office/officeart/2008/layout/AlternatingHexagons" loCatId="list" qsTypeId="urn:microsoft.com/office/officeart/2005/8/quickstyle/simple1" qsCatId="simple" csTypeId="urn:microsoft.com/office/officeart/2005/8/colors/accent3_5" csCatId="accent3" phldr="1"/>
      <dgm:spPr/>
      <dgm:t>
        <a:bodyPr/>
        <a:lstStyle/>
        <a:p>
          <a:endParaRPr lang="en-US"/>
        </a:p>
      </dgm:t>
    </dgm:pt>
    <dgm:pt modelId="{6DBF9477-AFC9-4974-9FB2-6B90E086D352}">
      <dgm:prSet phldrT="[Text]"/>
      <dgm:spPr/>
      <dgm:t>
        <a:bodyPr/>
        <a:lstStyle/>
        <a:p>
          <a:r>
            <a:rPr lang="en-US" b="1" i="1" dirty="0"/>
            <a:t>School transfer</a:t>
          </a:r>
        </a:p>
      </dgm:t>
    </dgm:pt>
    <dgm:pt modelId="{A6769BE2-0F4A-46AD-A3EC-6DCF765CFE9E}" type="parTrans" cxnId="{EECDBE80-8E64-4720-82C3-2665D1D6B859}">
      <dgm:prSet/>
      <dgm:spPr/>
      <dgm:t>
        <a:bodyPr/>
        <a:lstStyle/>
        <a:p>
          <a:endParaRPr lang="en-US"/>
        </a:p>
      </dgm:t>
    </dgm:pt>
    <dgm:pt modelId="{95443073-31C1-4AE5-B419-93713BB6C3AA}" type="sibTrans" cxnId="{EECDBE80-8E64-4720-82C3-2665D1D6B859}">
      <dgm:prSet/>
      <dgm:spPr/>
      <dgm:t>
        <a:bodyPr/>
        <a:lstStyle/>
        <a:p>
          <a:r>
            <a:rPr lang="en-US" b="1" dirty="0"/>
            <a:t>Name change!</a:t>
          </a:r>
        </a:p>
      </dgm:t>
    </dgm:pt>
    <dgm:pt modelId="{675F1A93-6ABF-402A-BC36-D59119895586}">
      <dgm:prSet phldrT="[Text]" custT="1"/>
      <dgm:spPr/>
      <dgm:t>
        <a:bodyPr/>
        <a:lstStyle/>
        <a:p>
          <a:endParaRPr lang="en-US" sz="1800" b="1" dirty="0"/>
        </a:p>
      </dgm:t>
    </dgm:pt>
    <dgm:pt modelId="{46D83501-ACD6-44CC-828A-099EC7D6B932}" type="parTrans" cxnId="{212B5A45-08A5-4B82-AB08-E956CE0BE6E7}">
      <dgm:prSet/>
      <dgm:spPr/>
      <dgm:t>
        <a:bodyPr/>
        <a:lstStyle/>
        <a:p>
          <a:endParaRPr lang="en-US"/>
        </a:p>
      </dgm:t>
    </dgm:pt>
    <dgm:pt modelId="{D591FECC-B197-418E-9185-6B16FB28F83A}" type="sibTrans" cxnId="{212B5A45-08A5-4B82-AB08-E956CE0BE6E7}">
      <dgm:prSet/>
      <dgm:spPr/>
      <dgm:t>
        <a:bodyPr/>
        <a:lstStyle/>
        <a:p>
          <a:r>
            <a:rPr lang="en-US" b="1" dirty="0"/>
            <a:t>Leave of absence</a:t>
          </a:r>
        </a:p>
      </dgm:t>
    </dgm:pt>
    <dgm:pt modelId="{6602B8E9-0ED7-4396-9E97-389E829EECB5}">
      <dgm:prSet phldrT="[Text]" custT="1"/>
      <dgm:spPr/>
      <dgm:t>
        <a:bodyPr/>
        <a:lstStyle/>
        <a:p>
          <a:r>
            <a:rPr lang="en-US" sz="1100" b="1" dirty="0"/>
            <a:t>Unauthorized </a:t>
          </a:r>
          <a:r>
            <a:rPr lang="en-US" sz="2400" b="1" dirty="0"/>
            <a:t>work!</a:t>
          </a:r>
          <a:r>
            <a:rPr lang="en-US" sz="1100" b="1" dirty="0"/>
            <a:t> </a:t>
          </a:r>
        </a:p>
        <a:p>
          <a:r>
            <a:rPr lang="en-US" sz="1100" b="1" dirty="0"/>
            <a:t>(I-20 Terminated)</a:t>
          </a:r>
        </a:p>
      </dgm:t>
    </dgm:pt>
    <dgm:pt modelId="{92AF7D4B-B295-4DAC-8911-903859D6EACC}" type="parTrans" cxnId="{885273DF-165E-4510-BDFC-0F2EB723B97D}">
      <dgm:prSet/>
      <dgm:spPr/>
      <dgm:t>
        <a:bodyPr/>
        <a:lstStyle/>
        <a:p>
          <a:endParaRPr lang="en-US"/>
        </a:p>
      </dgm:t>
    </dgm:pt>
    <dgm:pt modelId="{D256A866-A09C-48DB-AA8C-4FE33282B993}" type="sibTrans" cxnId="{885273DF-165E-4510-BDFC-0F2EB723B97D}">
      <dgm:prSet/>
      <dgm:spPr/>
      <dgm:t>
        <a:bodyPr/>
        <a:lstStyle/>
        <a:p>
          <a:r>
            <a:rPr lang="en-US" b="1" dirty="0"/>
            <a:t>Change of status</a:t>
          </a:r>
        </a:p>
      </dgm:t>
    </dgm:pt>
    <dgm:pt modelId="{B1E2F683-2B5D-4CAB-95F5-826CF431DB82}" type="pres">
      <dgm:prSet presAssocID="{A7E0B9E6-BDB5-4EA7-8A72-B774DDA90C93}" presName="Name0" presStyleCnt="0">
        <dgm:presLayoutVars>
          <dgm:chMax/>
          <dgm:chPref/>
          <dgm:dir/>
          <dgm:animLvl val="lvl"/>
        </dgm:presLayoutVars>
      </dgm:prSet>
      <dgm:spPr/>
    </dgm:pt>
    <dgm:pt modelId="{1845329A-9158-4424-92A8-FBB2765BC456}" type="pres">
      <dgm:prSet presAssocID="{6DBF9477-AFC9-4974-9FB2-6B90E086D352}" presName="composite" presStyleCnt="0"/>
      <dgm:spPr/>
    </dgm:pt>
    <dgm:pt modelId="{D43FF71B-9BDD-4655-82F5-B826B54A9351}" type="pres">
      <dgm:prSet presAssocID="{6DBF9477-AFC9-4974-9FB2-6B90E086D352}" presName="Parent1" presStyleLbl="node1" presStyleIdx="0" presStyleCnt="6">
        <dgm:presLayoutVars>
          <dgm:chMax val="1"/>
          <dgm:chPref val="1"/>
          <dgm:bulletEnabled val="1"/>
        </dgm:presLayoutVars>
      </dgm:prSet>
      <dgm:spPr/>
    </dgm:pt>
    <dgm:pt modelId="{FE567B1F-27A0-4DFC-BDA3-6C525A8901D0}" type="pres">
      <dgm:prSet presAssocID="{6DBF9477-AFC9-4974-9FB2-6B90E086D352}" presName="Childtext1" presStyleLbl="revTx" presStyleIdx="0" presStyleCnt="3">
        <dgm:presLayoutVars>
          <dgm:chMax val="0"/>
          <dgm:chPref val="0"/>
          <dgm:bulletEnabled val="1"/>
        </dgm:presLayoutVars>
      </dgm:prSet>
      <dgm:spPr/>
    </dgm:pt>
    <dgm:pt modelId="{F2667685-10F8-4E75-A4A4-49261DF918A8}" type="pres">
      <dgm:prSet presAssocID="{6DBF9477-AFC9-4974-9FB2-6B90E086D352}" presName="BalanceSpacing" presStyleCnt="0"/>
      <dgm:spPr/>
    </dgm:pt>
    <dgm:pt modelId="{1AC5AB83-B2B7-4BBB-81D3-B00776D65792}" type="pres">
      <dgm:prSet presAssocID="{6DBF9477-AFC9-4974-9FB2-6B90E086D352}" presName="BalanceSpacing1" presStyleCnt="0"/>
      <dgm:spPr/>
    </dgm:pt>
    <dgm:pt modelId="{ED712D40-0851-4D34-8FE7-E76D9DA8BE9F}" type="pres">
      <dgm:prSet presAssocID="{95443073-31C1-4AE5-B419-93713BB6C3AA}" presName="Accent1Text" presStyleLbl="node1" presStyleIdx="1" presStyleCnt="6" custLinFactNeighborX="517" custLinFactNeighborY="463"/>
      <dgm:spPr/>
    </dgm:pt>
    <dgm:pt modelId="{28710F99-9DD4-422B-A700-C02583B1446A}" type="pres">
      <dgm:prSet presAssocID="{95443073-31C1-4AE5-B419-93713BB6C3AA}" presName="spaceBetweenRectangles" presStyleCnt="0"/>
      <dgm:spPr/>
    </dgm:pt>
    <dgm:pt modelId="{1F3CC813-974F-464A-AD49-305D5B763B4F}" type="pres">
      <dgm:prSet presAssocID="{675F1A93-6ABF-402A-BC36-D59119895586}" presName="composite" presStyleCnt="0"/>
      <dgm:spPr/>
    </dgm:pt>
    <dgm:pt modelId="{0C6A1705-DA13-414C-9EF6-9DBEED6ACC92}" type="pres">
      <dgm:prSet presAssocID="{675F1A93-6ABF-402A-BC36-D59119895586}" presName="Parent1" presStyleLbl="node1" presStyleIdx="2" presStyleCnt="6" custScaleX="96689">
        <dgm:presLayoutVars>
          <dgm:chMax val="1"/>
          <dgm:chPref val="1"/>
          <dgm:bulletEnabled val="1"/>
        </dgm:presLayoutVars>
      </dgm:prSet>
      <dgm:spPr/>
    </dgm:pt>
    <dgm:pt modelId="{B105259B-4D9F-4A61-92B6-9110DA0E3248}" type="pres">
      <dgm:prSet presAssocID="{675F1A93-6ABF-402A-BC36-D59119895586}" presName="Childtext1" presStyleLbl="revTx" presStyleIdx="1" presStyleCnt="3">
        <dgm:presLayoutVars>
          <dgm:chMax val="0"/>
          <dgm:chPref val="0"/>
          <dgm:bulletEnabled val="1"/>
        </dgm:presLayoutVars>
      </dgm:prSet>
      <dgm:spPr/>
    </dgm:pt>
    <dgm:pt modelId="{9F7F1BBC-56DF-47B2-B6B7-FC2C8F6A31C1}" type="pres">
      <dgm:prSet presAssocID="{675F1A93-6ABF-402A-BC36-D59119895586}" presName="BalanceSpacing" presStyleCnt="0"/>
      <dgm:spPr/>
    </dgm:pt>
    <dgm:pt modelId="{EFE1F770-F307-42F7-A0E8-7B6263129865}" type="pres">
      <dgm:prSet presAssocID="{675F1A93-6ABF-402A-BC36-D59119895586}" presName="BalanceSpacing1" presStyleCnt="0"/>
      <dgm:spPr/>
    </dgm:pt>
    <dgm:pt modelId="{7F0A79BF-2290-426E-AEEB-8C1418D713AF}" type="pres">
      <dgm:prSet presAssocID="{D591FECC-B197-418E-9185-6B16FB28F83A}" presName="Accent1Text" presStyleLbl="node1" presStyleIdx="3" presStyleCnt="6"/>
      <dgm:spPr/>
    </dgm:pt>
    <dgm:pt modelId="{BCA6D0F9-7D9D-474D-9A85-3B3767933C48}" type="pres">
      <dgm:prSet presAssocID="{D591FECC-B197-418E-9185-6B16FB28F83A}" presName="spaceBetweenRectangles" presStyleCnt="0"/>
      <dgm:spPr/>
    </dgm:pt>
    <dgm:pt modelId="{82364908-A062-4805-88DB-294DF062B5F8}" type="pres">
      <dgm:prSet presAssocID="{6602B8E9-0ED7-4396-9E97-389E829EECB5}" presName="composite" presStyleCnt="0"/>
      <dgm:spPr/>
    </dgm:pt>
    <dgm:pt modelId="{32DD0852-C629-4EDB-BD1C-021AB6147C91}" type="pres">
      <dgm:prSet presAssocID="{6602B8E9-0ED7-4396-9E97-389E829EECB5}" presName="Parent1" presStyleLbl="node1" presStyleIdx="4" presStyleCnt="6">
        <dgm:presLayoutVars>
          <dgm:chMax val="1"/>
          <dgm:chPref val="1"/>
          <dgm:bulletEnabled val="1"/>
        </dgm:presLayoutVars>
      </dgm:prSet>
      <dgm:spPr/>
    </dgm:pt>
    <dgm:pt modelId="{4C2B5562-7693-45FE-ADE7-AB48E69407BA}" type="pres">
      <dgm:prSet presAssocID="{6602B8E9-0ED7-4396-9E97-389E829EECB5}" presName="Childtext1" presStyleLbl="revTx" presStyleIdx="2" presStyleCnt="3">
        <dgm:presLayoutVars>
          <dgm:chMax val="0"/>
          <dgm:chPref val="0"/>
          <dgm:bulletEnabled val="1"/>
        </dgm:presLayoutVars>
      </dgm:prSet>
      <dgm:spPr/>
    </dgm:pt>
    <dgm:pt modelId="{55FC6BBF-9190-42DB-9CC5-8B762432356F}" type="pres">
      <dgm:prSet presAssocID="{6602B8E9-0ED7-4396-9E97-389E829EECB5}" presName="BalanceSpacing" presStyleCnt="0"/>
      <dgm:spPr/>
    </dgm:pt>
    <dgm:pt modelId="{B32B978A-6434-4B8E-AC75-4C20C9160CF7}" type="pres">
      <dgm:prSet presAssocID="{6602B8E9-0ED7-4396-9E97-389E829EECB5}" presName="BalanceSpacing1" presStyleCnt="0"/>
      <dgm:spPr/>
    </dgm:pt>
    <dgm:pt modelId="{BB7ED89B-F595-4022-A556-3F2ECD613026}" type="pres">
      <dgm:prSet presAssocID="{D256A866-A09C-48DB-AA8C-4FE33282B993}" presName="Accent1Text" presStyleLbl="node1" presStyleIdx="5" presStyleCnt="6"/>
      <dgm:spPr/>
    </dgm:pt>
  </dgm:ptLst>
  <dgm:cxnLst>
    <dgm:cxn modelId="{212B5A45-08A5-4B82-AB08-E956CE0BE6E7}" srcId="{A7E0B9E6-BDB5-4EA7-8A72-B774DDA90C93}" destId="{675F1A93-6ABF-402A-BC36-D59119895586}" srcOrd="1" destOrd="0" parTransId="{46D83501-ACD6-44CC-828A-099EC7D6B932}" sibTransId="{D591FECC-B197-418E-9185-6B16FB28F83A}"/>
    <dgm:cxn modelId="{A453D273-EE64-445B-AEE3-CAF51D8B1A99}" type="presOf" srcId="{6602B8E9-0ED7-4396-9E97-389E829EECB5}" destId="{32DD0852-C629-4EDB-BD1C-021AB6147C91}" srcOrd="0" destOrd="0" presId="urn:microsoft.com/office/officeart/2008/layout/AlternatingHexagons"/>
    <dgm:cxn modelId="{B7BAA977-9FEC-483B-B6D4-04CCEAF9A569}" type="presOf" srcId="{A7E0B9E6-BDB5-4EA7-8A72-B774DDA90C93}" destId="{B1E2F683-2B5D-4CAB-95F5-826CF431DB82}" srcOrd="0" destOrd="0" presId="urn:microsoft.com/office/officeart/2008/layout/AlternatingHexagons"/>
    <dgm:cxn modelId="{EECDBE80-8E64-4720-82C3-2665D1D6B859}" srcId="{A7E0B9E6-BDB5-4EA7-8A72-B774DDA90C93}" destId="{6DBF9477-AFC9-4974-9FB2-6B90E086D352}" srcOrd="0" destOrd="0" parTransId="{A6769BE2-0F4A-46AD-A3EC-6DCF765CFE9E}" sibTransId="{95443073-31C1-4AE5-B419-93713BB6C3AA}"/>
    <dgm:cxn modelId="{9B8BA783-42FE-4206-8335-87ADC5176F76}" type="presOf" srcId="{95443073-31C1-4AE5-B419-93713BB6C3AA}" destId="{ED712D40-0851-4D34-8FE7-E76D9DA8BE9F}" srcOrd="0" destOrd="0" presId="urn:microsoft.com/office/officeart/2008/layout/AlternatingHexagons"/>
    <dgm:cxn modelId="{360F92B6-1120-401D-95FB-F801307E9B60}" type="presOf" srcId="{D591FECC-B197-418E-9185-6B16FB28F83A}" destId="{7F0A79BF-2290-426E-AEEB-8C1418D713AF}" srcOrd="0" destOrd="0" presId="urn:microsoft.com/office/officeart/2008/layout/AlternatingHexagons"/>
    <dgm:cxn modelId="{27A02BB8-1919-4A06-BC48-0494231C9070}" type="presOf" srcId="{675F1A93-6ABF-402A-BC36-D59119895586}" destId="{0C6A1705-DA13-414C-9EF6-9DBEED6ACC92}" srcOrd="0" destOrd="0" presId="urn:microsoft.com/office/officeart/2008/layout/AlternatingHexagons"/>
    <dgm:cxn modelId="{3E5844BE-6F7A-4F8B-BA5C-58E16FC92EE1}" type="presOf" srcId="{6DBF9477-AFC9-4974-9FB2-6B90E086D352}" destId="{D43FF71B-9BDD-4655-82F5-B826B54A9351}" srcOrd="0" destOrd="0" presId="urn:microsoft.com/office/officeart/2008/layout/AlternatingHexagons"/>
    <dgm:cxn modelId="{08A68BC4-3730-4AF3-BC3C-BCCC54961791}" type="presOf" srcId="{D256A866-A09C-48DB-AA8C-4FE33282B993}" destId="{BB7ED89B-F595-4022-A556-3F2ECD613026}" srcOrd="0" destOrd="0" presId="urn:microsoft.com/office/officeart/2008/layout/AlternatingHexagons"/>
    <dgm:cxn modelId="{885273DF-165E-4510-BDFC-0F2EB723B97D}" srcId="{A7E0B9E6-BDB5-4EA7-8A72-B774DDA90C93}" destId="{6602B8E9-0ED7-4396-9E97-389E829EECB5}" srcOrd="2" destOrd="0" parTransId="{92AF7D4B-B295-4DAC-8911-903859D6EACC}" sibTransId="{D256A866-A09C-48DB-AA8C-4FE33282B993}"/>
    <dgm:cxn modelId="{BED8A953-A524-4B30-827F-2571B2A23B5F}" type="presParOf" srcId="{B1E2F683-2B5D-4CAB-95F5-826CF431DB82}" destId="{1845329A-9158-4424-92A8-FBB2765BC456}" srcOrd="0" destOrd="0" presId="urn:microsoft.com/office/officeart/2008/layout/AlternatingHexagons"/>
    <dgm:cxn modelId="{CC3CFC11-3D3A-4CD7-A981-B5CACDD6563E}" type="presParOf" srcId="{1845329A-9158-4424-92A8-FBB2765BC456}" destId="{D43FF71B-9BDD-4655-82F5-B826B54A9351}" srcOrd="0" destOrd="0" presId="urn:microsoft.com/office/officeart/2008/layout/AlternatingHexagons"/>
    <dgm:cxn modelId="{7DA8FF58-4E00-46C3-9209-209A6FCF9422}" type="presParOf" srcId="{1845329A-9158-4424-92A8-FBB2765BC456}" destId="{FE567B1F-27A0-4DFC-BDA3-6C525A8901D0}" srcOrd="1" destOrd="0" presId="urn:microsoft.com/office/officeart/2008/layout/AlternatingHexagons"/>
    <dgm:cxn modelId="{E6FD3B8D-FB30-4C1C-9365-AA84C9250853}" type="presParOf" srcId="{1845329A-9158-4424-92A8-FBB2765BC456}" destId="{F2667685-10F8-4E75-A4A4-49261DF918A8}" srcOrd="2" destOrd="0" presId="urn:microsoft.com/office/officeart/2008/layout/AlternatingHexagons"/>
    <dgm:cxn modelId="{CB93AF86-6798-48B1-8CA1-B9A75C45C6D7}" type="presParOf" srcId="{1845329A-9158-4424-92A8-FBB2765BC456}" destId="{1AC5AB83-B2B7-4BBB-81D3-B00776D65792}" srcOrd="3" destOrd="0" presId="urn:microsoft.com/office/officeart/2008/layout/AlternatingHexagons"/>
    <dgm:cxn modelId="{19D5BEFB-5A60-4A8B-8DF3-D034CBDF958A}" type="presParOf" srcId="{1845329A-9158-4424-92A8-FBB2765BC456}" destId="{ED712D40-0851-4D34-8FE7-E76D9DA8BE9F}" srcOrd="4" destOrd="0" presId="urn:microsoft.com/office/officeart/2008/layout/AlternatingHexagons"/>
    <dgm:cxn modelId="{2AB1F1B4-CF4A-430E-900B-0FF774BFC00F}" type="presParOf" srcId="{B1E2F683-2B5D-4CAB-95F5-826CF431DB82}" destId="{28710F99-9DD4-422B-A700-C02583B1446A}" srcOrd="1" destOrd="0" presId="urn:microsoft.com/office/officeart/2008/layout/AlternatingHexagons"/>
    <dgm:cxn modelId="{6E3B59AD-4BC4-4923-A905-0C8B54C1DF65}" type="presParOf" srcId="{B1E2F683-2B5D-4CAB-95F5-826CF431DB82}" destId="{1F3CC813-974F-464A-AD49-305D5B763B4F}" srcOrd="2" destOrd="0" presId="urn:microsoft.com/office/officeart/2008/layout/AlternatingHexagons"/>
    <dgm:cxn modelId="{25E51194-43B2-4004-B84C-DBCF8DC8DE4C}" type="presParOf" srcId="{1F3CC813-974F-464A-AD49-305D5B763B4F}" destId="{0C6A1705-DA13-414C-9EF6-9DBEED6ACC92}" srcOrd="0" destOrd="0" presId="urn:microsoft.com/office/officeart/2008/layout/AlternatingHexagons"/>
    <dgm:cxn modelId="{C9BB6B54-42BA-4EA8-A288-42D507CF75CC}" type="presParOf" srcId="{1F3CC813-974F-464A-AD49-305D5B763B4F}" destId="{B105259B-4D9F-4A61-92B6-9110DA0E3248}" srcOrd="1" destOrd="0" presId="urn:microsoft.com/office/officeart/2008/layout/AlternatingHexagons"/>
    <dgm:cxn modelId="{79428B15-EEF9-4709-8C1E-69B00D14FB07}" type="presParOf" srcId="{1F3CC813-974F-464A-AD49-305D5B763B4F}" destId="{9F7F1BBC-56DF-47B2-B6B7-FC2C8F6A31C1}" srcOrd="2" destOrd="0" presId="urn:microsoft.com/office/officeart/2008/layout/AlternatingHexagons"/>
    <dgm:cxn modelId="{4E3F3ED5-9167-4047-9125-BEC428F55968}" type="presParOf" srcId="{1F3CC813-974F-464A-AD49-305D5B763B4F}" destId="{EFE1F770-F307-42F7-A0E8-7B6263129865}" srcOrd="3" destOrd="0" presId="urn:microsoft.com/office/officeart/2008/layout/AlternatingHexagons"/>
    <dgm:cxn modelId="{646EF219-E791-4CF6-B021-20789CC10B1F}" type="presParOf" srcId="{1F3CC813-974F-464A-AD49-305D5B763B4F}" destId="{7F0A79BF-2290-426E-AEEB-8C1418D713AF}" srcOrd="4" destOrd="0" presId="urn:microsoft.com/office/officeart/2008/layout/AlternatingHexagons"/>
    <dgm:cxn modelId="{002A8804-BF57-4F47-B4C0-4F1F339B5EB3}" type="presParOf" srcId="{B1E2F683-2B5D-4CAB-95F5-826CF431DB82}" destId="{BCA6D0F9-7D9D-474D-9A85-3B3767933C48}" srcOrd="3" destOrd="0" presId="urn:microsoft.com/office/officeart/2008/layout/AlternatingHexagons"/>
    <dgm:cxn modelId="{C35A313D-C49E-4166-9F2E-F2C3110A6B7C}" type="presParOf" srcId="{B1E2F683-2B5D-4CAB-95F5-826CF431DB82}" destId="{82364908-A062-4805-88DB-294DF062B5F8}" srcOrd="4" destOrd="0" presId="urn:microsoft.com/office/officeart/2008/layout/AlternatingHexagons"/>
    <dgm:cxn modelId="{B6320F95-A645-44E2-B2FF-7677F497819E}" type="presParOf" srcId="{82364908-A062-4805-88DB-294DF062B5F8}" destId="{32DD0852-C629-4EDB-BD1C-021AB6147C91}" srcOrd="0" destOrd="0" presId="urn:microsoft.com/office/officeart/2008/layout/AlternatingHexagons"/>
    <dgm:cxn modelId="{C2A4BC50-43A6-4C01-8BE1-64FA828AB1AC}" type="presParOf" srcId="{82364908-A062-4805-88DB-294DF062B5F8}" destId="{4C2B5562-7693-45FE-ADE7-AB48E69407BA}" srcOrd="1" destOrd="0" presId="urn:microsoft.com/office/officeart/2008/layout/AlternatingHexagons"/>
    <dgm:cxn modelId="{2AB95B5E-778E-4E9E-B9E7-319FB98B4FCD}" type="presParOf" srcId="{82364908-A062-4805-88DB-294DF062B5F8}" destId="{55FC6BBF-9190-42DB-9CC5-8B762432356F}" srcOrd="2" destOrd="0" presId="urn:microsoft.com/office/officeart/2008/layout/AlternatingHexagons"/>
    <dgm:cxn modelId="{D7D75D9C-FA23-4D61-9A3A-67AB404F5F12}" type="presParOf" srcId="{82364908-A062-4805-88DB-294DF062B5F8}" destId="{B32B978A-6434-4B8E-AC75-4C20C9160CF7}" srcOrd="3" destOrd="0" presId="urn:microsoft.com/office/officeart/2008/layout/AlternatingHexagons"/>
    <dgm:cxn modelId="{5B05429F-467F-4CB3-98A6-A6CB0D09528D}" type="presParOf" srcId="{82364908-A062-4805-88DB-294DF062B5F8}" destId="{BB7ED89B-F595-4022-A556-3F2ECD613026}"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FF71B-9BDD-4655-82F5-B826B54A9351}">
      <dsp:nvSpPr>
        <dsp:cNvPr id="0" name=""/>
        <dsp:cNvSpPr/>
      </dsp:nvSpPr>
      <dsp:spPr>
        <a:xfrm rot="5400000">
          <a:off x="2739410" y="509630"/>
          <a:ext cx="1799166" cy="1565274"/>
        </a:xfrm>
        <a:prstGeom prst="hexagon">
          <a:avLst>
            <a:gd name="adj" fmla="val 25000"/>
            <a:gd name="vf" fmla="val 11547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Withdrawal from classes! </a:t>
          </a:r>
        </a:p>
        <a:p>
          <a:pPr marL="0" lvl="0" indent="0" algn="ctr" defTabSz="577850">
            <a:lnSpc>
              <a:spcPct val="90000"/>
            </a:lnSpc>
            <a:spcBef>
              <a:spcPct val="0"/>
            </a:spcBef>
            <a:spcAft>
              <a:spcPct val="35000"/>
            </a:spcAft>
            <a:buNone/>
          </a:pPr>
          <a:r>
            <a:rPr lang="en-US" sz="1300" kern="1200" dirty="0"/>
            <a:t>(I-20 is terminated)</a:t>
          </a:r>
        </a:p>
      </dsp:txBody>
      <dsp:txXfrm rot="-5400000">
        <a:off x="3100278" y="673054"/>
        <a:ext cx="1077430" cy="1238426"/>
      </dsp:txXfrm>
    </dsp:sp>
    <dsp:sp modelId="{FE567B1F-27A0-4DFC-BDA3-6C525A8901D0}">
      <dsp:nvSpPr>
        <dsp:cNvPr id="0" name=""/>
        <dsp:cNvSpPr/>
      </dsp:nvSpPr>
      <dsp:spPr>
        <a:xfrm>
          <a:off x="4469129" y="752517"/>
          <a:ext cx="2007869" cy="1079499"/>
        </a:xfrm>
        <a:prstGeom prst="rect">
          <a:avLst/>
        </a:prstGeom>
        <a:noFill/>
        <a:ln>
          <a:noFill/>
        </a:ln>
        <a:effectLst/>
      </dsp:spPr>
      <dsp:style>
        <a:lnRef idx="0">
          <a:scrgbClr r="0" g="0" b="0"/>
        </a:lnRef>
        <a:fillRef idx="0">
          <a:scrgbClr r="0" g="0" b="0"/>
        </a:fillRef>
        <a:effectRef idx="0">
          <a:scrgbClr r="0" g="0" b="0"/>
        </a:effectRef>
        <a:fontRef idx="minor"/>
      </dsp:style>
    </dsp:sp>
    <dsp:sp modelId="{ED712D40-0851-4D34-8FE7-E76D9DA8BE9F}">
      <dsp:nvSpPr>
        <dsp:cNvPr id="0" name=""/>
        <dsp:cNvSpPr/>
      </dsp:nvSpPr>
      <dsp:spPr>
        <a:xfrm rot="5400000">
          <a:off x="1048914" y="509630"/>
          <a:ext cx="1799166" cy="1565274"/>
        </a:xfrm>
        <a:prstGeom prst="hexagon">
          <a:avLst>
            <a:gd name="adj" fmla="val 25000"/>
            <a:gd name="vf" fmla="val 115470"/>
          </a:avLst>
        </a:prstGeom>
        <a:solidFill>
          <a:schemeClr val="accent3">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Your arrival</a:t>
          </a:r>
        </a:p>
      </dsp:txBody>
      <dsp:txXfrm rot="-5400000">
        <a:off x="1409782" y="673054"/>
        <a:ext cx="1077430" cy="1238426"/>
      </dsp:txXfrm>
    </dsp:sp>
    <dsp:sp modelId="{0C6A1705-DA13-414C-9EF6-9DBEED6ACC92}">
      <dsp:nvSpPr>
        <dsp:cNvPr id="0" name=""/>
        <dsp:cNvSpPr/>
      </dsp:nvSpPr>
      <dsp:spPr>
        <a:xfrm rot="5400000">
          <a:off x="1890923" y="2036762"/>
          <a:ext cx="1799166" cy="1565274"/>
        </a:xfrm>
        <a:prstGeom prst="hexagon">
          <a:avLst>
            <a:gd name="adj" fmla="val 25000"/>
            <a:gd name="vf" fmla="val 115470"/>
          </a:avLst>
        </a:prstGeom>
        <a:solidFill>
          <a:schemeClr val="accent3">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Your full time registration every semester!</a:t>
          </a:r>
        </a:p>
      </dsp:txBody>
      <dsp:txXfrm rot="-5400000">
        <a:off x="2251791" y="2200186"/>
        <a:ext cx="1077430" cy="1238426"/>
      </dsp:txXfrm>
    </dsp:sp>
    <dsp:sp modelId="{B105259B-4D9F-4A61-92B6-9110DA0E3248}">
      <dsp:nvSpPr>
        <dsp:cNvPr id="0" name=""/>
        <dsp:cNvSpPr/>
      </dsp:nvSpPr>
      <dsp:spPr>
        <a:xfrm>
          <a:off x="0" y="2279650"/>
          <a:ext cx="1943099" cy="1079499"/>
        </a:xfrm>
        <a:prstGeom prst="rect">
          <a:avLst/>
        </a:prstGeom>
        <a:noFill/>
        <a:ln>
          <a:noFill/>
        </a:ln>
        <a:effectLst/>
      </dsp:spPr>
      <dsp:style>
        <a:lnRef idx="0">
          <a:scrgbClr r="0" g="0" b="0"/>
        </a:lnRef>
        <a:fillRef idx="0">
          <a:scrgbClr r="0" g="0" b="0"/>
        </a:fillRef>
        <a:effectRef idx="0">
          <a:scrgbClr r="0" g="0" b="0"/>
        </a:effectRef>
        <a:fontRef idx="minor"/>
      </dsp:style>
    </dsp:sp>
    <dsp:sp modelId="{7F0A79BF-2290-426E-AEEB-8C1418D713AF}">
      <dsp:nvSpPr>
        <dsp:cNvPr id="0" name=""/>
        <dsp:cNvSpPr/>
      </dsp:nvSpPr>
      <dsp:spPr>
        <a:xfrm rot="5400000">
          <a:off x="3581420" y="2036762"/>
          <a:ext cx="1799166" cy="1565274"/>
        </a:xfrm>
        <a:prstGeom prst="hexagon">
          <a:avLst>
            <a:gd name="adj" fmla="val 25000"/>
            <a:gd name="vf" fmla="val 115470"/>
          </a:avLst>
        </a:prstGeom>
        <a:solidFill>
          <a:schemeClr val="accent3">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942288" y="2200186"/>
        <a:ext cx="1077430" cy="1238426"/>
      </dsp:txXfrm>
    </dsp:sp>
    <dsp:sp modelId="{32DD0852-C629-4EDB-BD1C-021AB6147C91}">
      <dsp:nvSpPr>
        <dsp:cNvPr id="0" name=""/>
        <dsp:cNvSpPr/>
      </dsp:nvSpPr>
      <dsp:spPr>
        <a:xfrm rot="5400000">
          <a:off x="2739410" y="3563895"/>
          <a:ext cx="1799166" cy="1565274"/>
        </a:xfrm>
        <a:prstGeom prst="hexagon">
          <a:avLst>
            <a:gd name="adj" fmla="val 25000"/>
            <a:gd name="vf" fmla="val 115470"/>
          </a:avLst>
        </a:prstGeom>
        <a:solidFill>
          <a:schemeClr val="accent3">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Your US </a:t>
          </a:r>
          <a:r>
            <a:rPr lang="en-US" sz="1600" b="1" kern="1200" dirty="0"/>
            <a:t>ADDRESS</a:t>
          </a:r>
        </a:p>
      </dsp:txBody>
      <dsp:txXfrm rot="-5400000">
        <a:off x="3100278" y="3727319"/>
        <a:ext cx="1077430" cy="1238426"/>
      </dsp:txXfrm>
    </dsp:sp>
    <dsp:sp modelId="{4C2B5562-7693-45FE-ADE7-AB48E69407BA}">
      <dsp:nvSpPr>
        <dsp:cNvPr id="0" name=""/>
        <dsp:cNvSpPr/>
      </dsp:nvSpPr>
      <dsp:spPr>
        <a:xfrm>
          <a:off x="4469129" y="3806782"/>
          <a:ext cx="2007869" cy="1079499"/>
        </a:xfrm>
        <a:prstGeom prst="rect">
          <a:avLst/>
        </a:prstGeom>
        <a:noFill/>
        <a:ln>
          <a:noFill/>
        </a:ln>
        <a:effectLst/>
      </dsp:spPr>
      <dsp:style>
        <a:lnRef idx="0">
          <a:scrgbClr r="0" g="0" b="0"/>
        </a:lnRef>
        <a:fillRef idx="0">
          <a:scrgbClr r="0" g="0" b="0"/>
        </a:fillRef>
        <a:effectRef idx="0">
          <a:scrgbClr r="0" g="0" b="0"/>
        </a:effectRef>
        <a:fontRef idx="minor"/>
      </dsp:style>
    </dsp:sp>
    <dsp:sp modelId="{BB7ED89B-F595-4022-A556-3F2ECD613026}">
      <dsp:nvSpPr>
        <dsp:cNvPr id="0" name=""/>
        <dsp:cNvSpPr/>
      </dsp:nvSpPr>
      <dsp:spPr>
        <a:xfrm rot="5400000">
          <a:off x="1048914" y="3563895"/>
          <a:ext cx="1799166" cy="1565274"/>
        </a:xfrm>
        <a:prstGeom prst="hexagon">
          <a:avLst>
            <a:gd name="adj" fmla="val 25000"/>
            <a:gd name="vf" fmla="val 11547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Failure to maintain status</a:t>
          </a:r>
        </a:p>
      </dsp:txBody>
      <dsp:txXfrm rot="-5400000">
        <a:off x="1409782" y="3727319"/>
        <a:ext cx="1077430" cy="1238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FF71B-9BDD-4655-82F5-B826B54A9351}">
      <dsp:nvSpPr>
        <dsp:cNvPr id="0" name=""/>
        <dsp:cNvSpPr/>
      </dsp:nvSpPr>
      <dsp:spPr>
        <a:xfrm rot="5400000">
          <a:off x="2707182" y="498703"/>
          <a:ext cx="1778000" cy="1546860"/>
        </a:xfrm>
        <a:prstGeom prst="hexagon">
          <a:avLst>
            <a:gd name="adj" fmla="val 25000"/>
            <a:gd name="vf" fmla="val 11547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t>School transfer</a:t>
          </a:r>
        </a:p>
      </dsp:txBody>
      <dsp:txXfrm rot="-5400000">
        <a:off x="3063804" y="660205"/>
        <a:ext cx="1064756" cy="1223856"/>
      </dsp:txXfrm>
    </dsp:sp>
    <dsp:sp modelId="{FE567B1F-27A0-4DFC-BDA3-6C525A8901D0}">
      <dsp:nvSpPr>
        <dsp:cNvPr id="0" name=""/>
        <dsp:cNvSpPr/>
      </dsp:nvSpPr>
      <dsp:spPr>
        <a:xfrm>
          <a:off x="4416552" y="738733"/>
          <a:ext cx="1984248" cy="1066800"/>
        </a:xfrm>
        <a:prstGeom prst="rect">
          <a:avLst/>
        </a:prstGeom>
        <a:noFill/>
        <a:ln>
          <a:noFill/>
        </a:ln>
        <a:effectLst/>
      </dsp:spPr>
      <dsp:style>
        <a:lnRef idx="0">
          <a:scrgbClr r="0" g="0" b="0"/>
        </a:lnRef>
        <a:fillRef idx="0">
          <a:scrgbClr r="0" g="0" b="0"/>
        </a:fillRef>
        <a:effectRef idx="0">
          <a:scrgbClr r="0" g="0" b="0"/>
        </a:effectRef>
        <a:fontRef idx="minor"/>
      </dsp:style>
    </dsp:sp>
    <dsp:sp modelId="{ED712D40-0851-4D34-8FE7-E76D9DA8BE9F}">
      <dsp:nvSpPr>
        <dsp:cNvPr id="0" name=""/>
        <dsp:cNvSpPr/>
      </dsp:nvSpPr>
      <dsp:spPr>
        <a:xfrm rot="5400000">
          <a:off x="1044571" y="506935"/>
          <a:ext cx="1778000" cy="1546860"/>
        </a:xfrm>
        <a:prstGeom prst="hexagon">
          <a:avLst>
            <a:gd name="adj" fmla="val 25000"/>
            <a:gd name="vf" fmla="val 115470"/>
          </a:avLst>
        </a:prstGeom>
        <a:solidFill>
          <a:schemeClr val="accent3">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Name change!</a:t>
          </a:r>
        </a:p>
      </dsp:txBody>
      <dsp:txXfrm rot="-5400000">
        <a:off x="1401193" y="668437"/>
        <a:ext cx="1064756" cy="1223856"/>
      </dsp:txXfrm>
    </dsp:sp>
    <dsp:sp modelId="{0C6A1705-DA13-414C-9EF6-9DBEED6ACC92}">
      <dsp:nvSpPr>
        <dsp:cNvPr id="0" name=""/>
        <dsp:cNvSpPr/>
      </dsp:nvSpPr>
      <dsp:spPr>
        <a:xfrm rot="5400000">
          <a:off x="1868678" y="2033478"/>
          <a:ext cx="1778000" cy="1495643"/>
        </a:xfrm>
        <a:prstGeom prst="hexagon">
          <a:avLst>
            <a:gd name="adj" fmla="val 25000"/>
            <a:gd name="vf" fmla="val 115470"/>
          </a:avLst>
        </a:prstGeom>
        <a:solidFill>
          <a:schemeClr val="accent3">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rot="-5400000">
        <a:off x="2239337" y="2165104"/>
        <a:ext cx="1036681" cy="1232392"/>
      </dsp:txXfrm>
    </dsp:sp>
    <dsp:sp modelId="{B105259B-4D9F-4A61-92B6-9110DA0E3248}">
      <dsp:nvSpPr>
        <dsp:cNvPr id="0" name=""/>
        <dsp:cNvSpPr/>
      </dsp:nvSpPr>
      <dsp:spPr>
        <a:xfrm>
          <a:off x="0" y="2247900"/>
          <a:ext cx="1920240" cy="1066800"/>
        </a:xfrm>
        <a:prstGeom prst="rect">
          <a:avLst/>
        </a:prstGeom>
        <a:noFill/>
        <a:ln>
          <a:noFill/>
        </a:ln>
        <a:effectLst/>
      </dsp:spPr>
      <dsp:style>
        <a:lnRef idx="0">
          <a:scrgbClr r="0" g="0" b="0"/>
        </a:lnRef>
        <a:fillRef idx="0">
          <a:scrgbClr r="0" g="0" b="0"/>
        </a:fillRef>
        <a:effectRef idx="0">
          <a:scrgbClr r="0" g="0" b="0"/>
        </a:effectRef>
        <a:fontRef idx="minor"/>
      </dsp:style>
    </dsp:sp>
    <dsp:sp modelId="{7F0A79BF-2290-426E-AEEB-8C1418D713AF}">
      <dsp:nvSpPr>
        <dsp:cNvPr id="0" name=""/>
        <dsp:cNvSpPr/>
      </dsp:nvSpPr>
      <dsp:spPr>
        <a:xfrm rot="5400000">
          <a:off x="3539286" y="2007870"/>
          <a:ext cx="1778000" cy="1546860"/>
        </a:xfrm>
        <a:prstGeom prst="hexagon">
          <a:avLst>
            <a:gd name="adj" fmla="val 25000"/>
            <a:gd name="vf" fmla="val 115470"/>
          </a:avLst>
        </a:prstGeom>
        <a:solidFill>
          <a:schemeClr val="accent3">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t>Leave of absence</a:t>
          </a:r>
        </a:p>
      </dsp:txBody>
      <dsp:txXfrm rot="-5400000">
        <a:off x="3895908" y="2169372"/>
        <a:ext cx="1064756" cy="1223856"/>
      </dsp:txXfrm>
    </dsp:sp>
    <dsp:sp modelId="{32DD0852-C629-4EDB-BD1C-021AB6147C91}">
      <dsp:nvSpPr>
        <dsp:cNvPr id="0" name=""/>
        <dsp:cNvSpPr/>
      </dsp:nvSpPr>
      <dsp:spPr>
        <a:xfrm rot="5400000">
          <a:off x="2707182" y="3517036"/>
          <a:ext cx="1778000" cy="1546860"/>
        </a:xfrm>
        <a:prstGeom prst="hexagon">
          <a:avLst>
            <a:gd name="adj" fmla="val 25000"/>
            <a:gd name="vf" fmla="val 115470"/>
          </a:avLst>
        </a:prstGeom>
        <a:solidFill>
          <a:schemeClr val="accent3">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Unauthorized </a:t>
          </a:r>
          <a:r>
            <a:rPr lang="en-US" sz="2400" b="1" kern="1200" dirty="0"/>
            <a:t>work!</a:t>
          </a:r>
          <a:r>
            <a:rPr lang="en-US" sz="1100" b="1" kern="1200" dirty="0"/>
            <a:t> </a:t>
          </a:r>
        </a:p>
        <a:p>
          <a:pPr marL="0" lvl="0" indent="0" algn="ctr" defTabSz="488950">
            <a:lnSpc>
              <a:spcPct val="90000"/>
            </a:lnSpc>
            <a:spcBef>
              <a:spcPct val="0"/>
            </a:spcBef>
            <a:spcAft>
              <a:spcPct val="35000"/>
            </a:spcAft>
            <a:buNone/>
          </a:pPr>
          <a:r>
            <a:rPr lang="en-US" sz="1100" b="1" kern="1200" dirty="0"/>
            <a:t>(I-20 Terminated)</a:t>
          </a:r>
        </a:p>
      </dsp:txBody>
      <dsp:txXfrm rot="-5400000">
        <a:off x="3063804" y="3678538"/>
        <a:ext cx="1064756" cy="1223856"/>
      </dsp:txXfrm>
    </dsp:sp>
    <dsp:sp modelId="{4C2B5562-7693-45FE-ADE7-AB48E69407BA}">
      <dsp:nvSpPr>
        <dsp:cNvPr id="0" name=""/>
        <dsp:cNvSpPr/>
      </dsp:nvSpPr>
      <dsp:spPr>
        <a:xfrm>
          <a:off x="4416552" y="3757066"/>
          <a:ext cx="1984248" cy="1066800"/>
        </a:xfrm>
        <a:prstGeom prst="rect">
          <a:avLst/>
        </a:prstGeom>
        <a:noFill/>
        <a:ln>
          <a:noFill/>
        </a:ln>
        <a:effectLst/>
      </dsp:spPr>
      <dsp:style>
        <a:lnRef idx="0">
          <a:scrgbClr r="0" g="0" b="0"/>
        </a:lnRef>
        <a:fillRef idx="0">
          <a:scrgbClr r="0" g="0" b="0"/>
        </a:fillRef>
        <a:effectRef idx="0">
          <a:scrgbClr r="0" g="0" b="0"/>
        </a:effectRef>
        <a:fontRef idx="minor"/>
      </dsp:style>
    </dsp:sp>
    <dsp:sp modelId="{BB7ED89B-F595-4022-A556-3F2ECD613026}">
      <dsp:nvSpPr>
        <dsp:cNvPr id="0" name=""/>
        <dsp:cNvSpPr/>
      </dsp:nvSpPr>
      <dsp:spPr>
        <a:xfrm rot="5400000">
          <a:off x="1036573" y="3517036"/>
          <a:ext cx="1778000" cy="1546860"/>
        </a:xfrm>
        <a:prstGeom prst="hexagon">
          <a:avLst>
            <a:gd name="adj" fmla="val 25000"/>
            <a:gd name="vf" fmla="val 11547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t>Change of status</a:t>
          </a:r>
        </a:p>
      </dsp:txBody>
      <dsp:txXfrm rot="-5400000">
        <a:off x="1393195" y="3678538"/>
        <a:ext cx="1064756" cy="122385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128FCA9C-FF92-4024-BDEC-A6D3B663DC09}" type="datetimeFigureOut">
              <a:rPr lang="en-US"/>
              <a:pPr/>
              <a:t>8/23/2021</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446DCAE-1661-43FF-8A44-43DAFDC1FD90}" type="slidenum">
              <a:rPr/>
              <a:p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772AB877-E7B1-4681-847E-D0918612832B}" type="datetimeFigureOut">
              <a:rPr lang="en-US"/>
              <a:pPr/>
              <a:t>8/23/2021</a:t>
            </a:fld>
            <a:endParaRPr/>
          </a:p>
        </p:txBody>
      </p:sp>
      <p:sp>
        <p:nvSpPr>
          <p:cNvPr id="4" name="Slide Image Placeholder 3"/>
          <p:cNvSpPr>
            <a:spLocks noGrp="1" noRot="1" noChangeAspect="1"/>
          </p:cNvSpPr>
          <p:nvPr>
            <p:ph type="sldImg" idx="2"/>
          </p:nvPr>
        </p:nvSpPr>
        <p:spPr>
          <a:xfrm>
            <a:off x="407988" y="698500"/>
            <a:ext cx="6194425" cy="3486150"/>
          </a:xfrm>
          <a:prstGeom prst="rect">
            <a:avLst/>
          </a:prstGeom>
          <a:noFill/>
          <a:ln w="12700">
            <a:solidFill>
              <a:prstClr val="black"/>
            </a:solidFill>
          </a:ln>
        </p:spPr>
        <p:txBody>
          <a:bodyPr vert="horz" lIns="93172" tIns="46586" rIns="93172" bIns="46586"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69C971FF-EF28-4195-A575-329446EFAA55}" type="slidenum">
              <a:rPr/>
              <a:p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5</a:t>
            </a:fld>
            <a:endParaRPr lang="en-US"/>
          </a:p>
        </p:txBody>
      </p:sp>
    </p:spTree>
    <p:extLst>
      <p:ext uri="{BB962C8B-B14F-4D97-AF65-F5344CB8AC3E}">
        <p14:creationId xmlns:p14="http://schemas.microsoft.com/office/powerpoint/2010/main" val="238179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14</a:t>
            </a:fld>
            <a:endParaRPr lang="en-US"/>
          </a:p>
        </p:txBody>
      </p:sp>
    </p:spTree>
    <p:extLst>
      <p:ext uri="{BB962C8B-B14F-4D97-AF65-F5344CB8AC3E}">
        <p14:creationId xmlns:p14="http://schemas.microsoft.com/office/powerpoint/2010/main" val="192260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15</a:t>
            </a:fld>
            <a:endParaRPr lang="en-US"/>
          </a:p>
        </p:txBody>
      </p:sp>
    </p:spTree>
    <p:extLst>
      <p:ext uri="{BB962C8B-B14F-4D97-AF65-F5344CB8AC3E}">
        <p14:creationId xmlns:p14="http://schemas.microsoft.com/office/powerpoint/2010/main" val="192260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18</a:t>
            </a:fld>
            <a:endParaRPr lang="en-US"/>
          </a:p>
        </p:txBody>
      </p:sp>
    </p:spTree>
    <p:extLst>
      <p:ext uri="{BB962C8B-B14F-4D97-AF65-F5344CB8AC3E}">
        <p14:creationId xmlns:p14="http://schemas.microsoft.com/office/powerpoint/2010/main" val="192260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19</a:t>
            </a:fld>
            <a:endParaRPr lang="en-US"/>
          </a:p>
        </p:txBody>
      </p:sp>
    </p:spTree>
    <p:extLst>
      <p:ext uri="{BB962C8B-B14F-4D97-AF65-F5344CB8AC3E}">
        <p14:creationId xmlns:p14="http://schemas.microsoft.com/office/powerpoint/2010/main" val="192260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20</a:t>
            </a:fld>
            <a:endParaRPr lang="en-US"/>
          </a:p>
        </p:txBody>
      </p:sp>
    </p:spTree>
    <p:extLst>
      <p:ext uri="{BB962C8B-B14F-4D97-AF65-F5344CB8AC3E}">
        <p14:creationId xmlns:p14="http://schemas.microsoft.com/office/powerpoint/2010/main" val="192260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21</a:t>
            </a:fld>
            <a:endParaRPr lang="en-US"/>
          </a:p>
        </p:txBody>
      </p:sp>
    </p:spTree>
    <p:extLst>
      <p:ext uri="{BB962C8B-B14F-4D97-AF65-F5344CB8AC3E}">
        <p14:creationId xmlns:p14="http://schemas.microsoft.com/office/powerpoint/2010/main" val="192260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91263" cy="3540125"/>
          </a:xfrm>
        </p:spPr>
      </p:sp>
      <p:sp>
        <p:nvSpPr>
          <p:cNvPr id="3" name="Notes Placeholder 2"/>
          <p:cNvSpPr>
            <a:spLocks noGrp="1"/>
          </p:cNvSpPr>
          <p:nvPr>
            <p:ph type="body" idx="1"/>
          </p:nvPr>
        </p:nvSpPr>
        <p:spPr/>
        <p:txBody>
          <a:bodyPr/>
          <a:lstStyle/>
          <a:p>
            <a:pPr defTabSz="947184">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solidFill>
                  <a:srgbClr val="545454"/>
                </a:solidFill>
              </a:rPr>
              <a:pPr/>
              <a:t>22</a:t>
            </a:fld>
            <a:endParaRPr lang="en-US">
              <a:solidFill>
                <a:srgbClr val="545454"/>
              </a:solidFill>
            </a:endParaRPr>
          </a:p>
        </p:txBody>
      </p:sp>
    </p:spTree>
    <p:extLst>
      <p:ext uri="{BB962C8B-B14F-4D97-AF65-F5344CB8AC3E}">
        <p14:creationId xmlns:p14="http://schemas.microsoft.com/office/powerpoint/2010/main" val="2312128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24</a:t>
            </a:fld>
            <a:endParaRPr lang="en-US"/>
          </a:p>
        </p:txBody>
      </p:sp>
    </p:spTree>
    <p:extLst>
      <p:ext uri="{BB962C8B-B14F-4D97-AF65-F5344CB8AC3E}">
        <p14:creationId xmlns:p14="http://schemas.microsoft.com/office/powerpoint/2010/main" val="192260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25</a:t>
            </a:fld>
            <a:endParaRPr lang="en-US"/>
          </a:p>
        </p:txBody>
      </p:sp>
    </p:spTree>
    <p:extLst>
      <p:ext uri="{BB962C8B-B14F-4D97-AF65-F5344CB8AC3E}">
        <p14:creationId xmlns:p14="http://schemas.microsoft.com/office/powerpoint/2010/main" val="192260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26</a:t>
            </a:fld>
            <a:endParaRPr lang="en-US"/>
          </a:p>
        </p:txBody>
      </p:sp>
    </p:spTree>
    <p:extLst>
      <p:ext uri="{BB962C8B-B14F-4D97-AF65-F5344CB8AC3E}">
        <p14:creationId xmlns:p14="http://schemas.microsoft.com/office/powerpoint/2010/main" val="318570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6</a:t>
            </a:fld>
            <a:endParaRPr lang="en-US"/>
          </a:p>
        </p:txBody>
      </p:sp>
    </p:spTree>
    <p:extLst>
      <p:ext uri="{BB962C8B-B14F-4D97-AF65-F5344CB8AC3E}">
        <p14:creationId xmlns:p14="http://schemas.microsoft.com/office/powerpoint/2010/main" val="370625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27</a:t>
            </a:fld>
            <a:endParaRPr lang="en-US"/>
          </a:p>
        </p:txBody>
      </p:sp>
    </p:spTree>
    <p:extLst>
      <p:ext uri="{BB962C8B-B14F-4D97-AF65-F5344CB8AC3E}">
        <p14:creationId xmlns:p14="http://schemas.microsoft.com/office/powerpoint/2010/main" val="421640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29</a:t>
            </a:fld>
            <a:endParaRPr lang="en-US"/>
          </a:p>
        </p:txBody>
      </p:sp>
    </p:spTree>
    <p:extLst>
      <p:ext uri="{BB962C8B-B14F-4D97-AF65-F5344CB8AC3E}">
        <p14:creationId xmlns:p14="http://schemas.microsoft.com/office/powerpoint/2010/main" val="260300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7</a:t>
            </a:fld>
            <a:endParaRPr lang="en-US"/>
          </a:p>
        </p:txBody>
      </p:sp>
    </p:spTree>
    <p:extLst>
      <p:ext uri="{BB962C8B-B14F-4D97-AF65-F5344CB8AC3E}">
        <p14:creationId xmlns:p14="http://schemas.microsoft.com/office/powerpoint/2010/main" val="157898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8</a:t>
            </a:fld>
            <a:endParaRPr lang="en-US"/>
          </a:p>
        </p:txBody>
      </p:sp>
    </p:spTree>
    <p:extLst>
      <p:ext uri="{BB962C8B-B14F-4D97-AF65-F5344CB8AC3E}">
        <p14:creationId xmlns:p14="http://schemas.microsoft.com/office/powerpoint/2010/main" val="112540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9</a:t>
            </a:fld>
            <a:endParaRPr lang="en-US"/>
          </a:p>
        </p:txBody>
      </p:sp>
    </p:spTree>
    <p:extLst>
      <p:ext uri="{BB962C8B-B14F-4D97-AF65-F5344CB8AC3E}">
        <p14:creationId xmlns:p14="http://schemas.microsoft.com/office/powerpoint/2010/main" val="95961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10</a:t>
            </a:fld>
            <a:endParaRPr lang="en-US"/>
          </a:p>
        </p:txBody>
      </p:sp>
    </p:spTree>
    <p:extLst>
      <p:ext uri="{BB962C8B-B14F-4D97-AF65-F5344CB8AC3E}">
        <p14:creationId xmlns:p14="http://schemas.microsoft.com/office/powerpoint/2010/main" val="71522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11</a:t>
            </a:fld>
            <a:endParaRPr lang="en-US"/>
          </a:p>
        </p:txBody>
      </p:sp>
    </p:spTree>
    <p:extLst>
      <p:ext uri="{BB962C8B-B14F-4D97-AF65-F5344CB8AC3E}">
        <p14:creationId xmlns:p14="http://schemas.microsoft.com/office/powerpoint/2010/main" val="235558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12</a:t>
            </a:fld>
            <a:endParaRPr lang="en-US"/>
          </a:p>
        </p:txBody>
      </p:sp>
    </p:spTree>
    <p:extLst>
      <p:ext uri="{BB962C8B-B14F-4D97-AF65-F5344CB8AC3E}">
        <p14:creationId xmlns:p14="http://schemas.microsoft.com/office/powerpoint/2010/main" val="306750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pPr/>
              <a:t>13</a:t>
            </a:fld>
            <a:endParaRPr lang="en-US"/>
          </a:p>
        </p:txBody>
      </p:sp>
    </p:spTree>
    <p:extLst>
      <p:ext uri="{BB962C8B-B14F-4D97-AF65-F5344CB8AC3E}">
        <p14:creationId xmlns:p14="http://schemas.microsoft.com/office/powerpoint/2010/main" val="136374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pPr/>
              <a:t>8/23/2021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pPr/>
              <a:t>8/23/2021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pPr/>
              <a:t>8/23/2021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pPr/>
              <a:t>8/23/2021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pPr/>
              <a:t>8/23/2021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pPr/>
              <a:t>8/23/2021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pPr/>
              <a:t>8/23/2021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pPr/>
              <a:t>8/23/2021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pPr/>
              <a:t>8/23/2021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pPr/>
              <a:t>8/23/2021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8/23/2021</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http://www.umassd.edu/international_students"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umassd.edu/international_students/" TargetMode="External"/><Relationship Id="rId2" Type="http://schemas.openxmlformats.org/officeDocument/2006/relationships/hyperlink" Target="mailto:intl_office@umassd.edu" TargetMode="External"/><Relationship Id="rId1" Type="http://schemas.openxmlformats.org/officeDocument/2006/relationships/slideLayout" Target="../slideLayouts/slideLayout1.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412" y="762001"/>
            <a:ext cx="9830168" cy="1524000"/>
          </a:xfrm>
        </p:spPr>
        <p:txBody>
          <a:bodyPr>
            <a:normAutofit fontScale="90000"/>
          </a:bodyPr>
          <a:lstStyle/>
          <a:p>
            <a:r>
              <a:rPr lang="en-US" sz="11500" dirty="0"/>
              <a:t>F-1 Student</a:t>
            </a:r>
          </a:p>
        </p:txBody>
      </p:sp>
      <p:sp>
        <p:nvSpPr>
          <p:cNvPr id="3" name="Subtitle 2"/>
          <p:cNvSpPr>
            <a:spLocks noGrp="1"/>
          </p:cNvSpPr>
          <p:nvPr>
            <p:ph type="subTitle" idx="1"/>
          </p:nvPr>
        </p:nvSpPr>
        <p:spPr>
          <a:xfrm>
            <a:off x="1108531" y="2103618"/>
            <a:ext cx="7314832" cy="1295400"/>
          </a:xfrm>
        </p:spPr>
        <p:txBody>
          <a:bodyPr>
            <a:noAutofit/>
          </a:bodyPr>
          <a:lstStyle/>
          <a:p>
            <a:r>
              <a:rPr lang="en-US" sz="8800" dirty="0"/>
              <a:t>Regulations</a:t>
            </a:r>
          </a:p>
        </p:txBody>
      </p:sp>
      <p:sp>
        <p:nvSpPr>
          <p:cNvPr id="4" name="TextBox 3">
            <a:extLst>
              <a:ext uri="{FF2B5EF4-FFF2-40B4-BE49-F238E27FC236}">
                <a16:creationId xmlns:a16="http://schemas.microsoft.com/office/drawing/2014/main" id="{43299013-8A14-439C-AAE4-B9D879E78EAC}"/>
              </a:ext>
            </a:extLst>
          </p:cNvPr>
          <p:cNvSpPr txBox="1"/>
          <p:nvPr/>
        </p:nvSpPr>
        <p:spPr>
          <a:xfrm>
            <a:off x="1141412" y="3399018"/>
            <a:ext cx="7848600" cy="424732"/>
          </a:xfrm>
          <a:prstGeom prst="rect">
            <a:avLst/>
          </a:prstGeom>
          <a:noFill/>
        </p:spPr>
        <p:txBody>
          <a:bodyPr wrap="square" rtlCol="0">
            <a:spAutoFit/>
          </a:bodyPr>
          <a:lstStyle/>
          <a:p>
            <a:pPr>
              <a:lnSpc>
                <a:spcPct val="90000"/>
              </a:lnSpc>
            </a:pPr>
            <a:r>
              <a:rPr lang="en-US" sz="2400" dirty="0"/>
              <a:t>International Student &amp; Scholar Center (ISSC)</a:t>
            </a:r>
          </a:p>
        </p:txBody>
      </p:sp>
      <p:sp>
        <p:nvSpPr>
          <p:cNvPr id="6" name="TextBox 5">
            <a:extLst>
              <a:ext uri="{FF2B5EF4-FFF2-40B4-BE49-F238E27FC236}">
                <a16:creationId xmlns:a16="http://schemas.microsoft.com/office/drawing/2014/main" id="{501D975E-3385-4609-965D-7D35CAF981D1}"/>
              </a:ext>
            </a:extLst>
          </p:cNvPr>
          <p:cNvSpPr txBox="1"/>
          <p:nvPr/>
        </p:nvSpPr>
        <p:spPr>
          <a:xfrm>
            <a:off x="6932547" y="4106478"/>
            <a:ext cx="5257800" cy="275152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b="1" dirty="0">
                <a:solidFill>
                  <a:schemeClr val="accent5">
                    <a:lumMod val="75000"/>
                  </a:schemeClr>
                </a:solidFill>
              </a:rPr>
              <a:t>What is the ISSC?</a:t>
            </a:r>
          </a:p>
          <a:p>
            <a:pPr marL="342900" indent="-342900">
              <a:lnSpc>
                <a:spcPct val="90000"/>
              </a:lnSpc>
              <a:buFont typeface="Arial" panose="020B0604020202020204" pitchFamily="34" charset="0"/>
              <a:buChar char="•"/>
            </a:pPr>
            <a:r>
              <a:rPr lang="en-US" sz="2400" b="1" dirty="0">
                <a:solidFill>
                  <a:schemeClr val="accent5">
                    <a:lumMod val="75000"/>
                  </a:schemeClr>
                </a:solidFill>
              </a:rPr>
              <a:t>New Student Check In</a:t>
            </a:r>
          </a:p>
          <a:p>
            <a:pPr marL="342900" indent="-342900">
              <a:lnSpc>
                <a:spcPct val="90000"/>
              </a:lnSpc>
              <a:buFont typeface="Arial" panose="020B0604020202020204" pitchFamily="34" charset="0"/>
              <a:buChar char="•"/>
            </a:pPr>
            <a:r>
              <a:rPr lang="en-US" sz="2400" b="1" dirty="0">
                <a:solidFill>
                  <a:schemeClr val="accent5">
                    <a:lumMod val="75000"/>
                  </a:schemeClr>
                </a:solidFill>
              </a:rPr>
              <a:t>Important Documents</a:t>
            </a:r>
          </a:p>
          <a:p>
            <a:pPr marL="342900" indent="-342900">
              <a:lnSpc>
                <a:spcPct val="90000"/>
              </a:lnSpc>
              <a:buFont typeface="Arial" panose="020B0604020202020204" pitchFamily="34" charset="0"/>
              <a:buChar char="•"/>
            </a:pPr>
            <a:r>
              <a:rPr lang="en-US" sz="2400" b="1" dirty="0">
                <a:solidFill>
                  <a:schemeClr val="accent5">
                    <a:lumMod val="75000"/>
                  </a:schemeClr>
                </a:solidFill>
              </a:rPr>
              <a:t>Maintaining F-1 Status</a:t>
            </a:r>
          </a:p>
          <a:p>
            <a:pPr marL="342900" indent="-342900">
              <a:lnSpc>
                <a:spcPct val="90000"/>
              </a:lnSpc>
              <a:buFont typeface="Arial" panose="020B0604020202020204" pitchFamily="34" charset="0"/>
              <a:buChar char="•"/>
            </a:pPr>
            <a:r>
              <a:rPr lang="en-US" sz="2400" b="1" dirty="0">
                <a:solidFill>
                  <a:schemeClr val="accent5">
                    <a:lumMod val="75000"/>
                  </a:schemeClr>
                </a:solidFill>
              </a:rPr>
              <a:t>SEVIS</a:t>
            </a:r>
          </a:p>
          <a:p>
            <a:pPr marL="342900" indent="-342900">
              <a:lnSpc>
                <a:spcPct val="90000"/>
              </a:lnSpc>
              <a:buFont typeface="Arial" panose="020B0604020202020204" pitchFamily="34" charset="0"/>
              <a:buChar char="•"/>
            </a:pPr>
            <a:r>
              <a:rPr lang="en-US" sz="2400" b="1" dirty="0">
                <a:solidFill>
                  <a:schemeClr val="accent5">
                    <a:lumMod val="75000"/>
                  </a:schemeClr>
                </a:solidFill>
              </a:rPr>
              <a:t>Communicating with ISSC</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2F71B5A7-FAC7-4ADD-9F89-4C8469BBE3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8783"/>
          <a:stretch/>
        </p:blipFill>
        <p:spPr>
          <a:xfrm>
            <a:off x="1141412" y="4038804"/>
            <a:ext cx="5858306" cy="2057195"/>
          </a:xfrm>
          <a:prstGeom prst="rect">
            <a:avLst/>
          </a:prstGeom>
          <a:effectLst>
            <a:softEdge rad="127000"/>
          </a:effec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20625" t="13282" r="31250" b="31250"/>
          <a:stretch/>
        </p:blipFill>
        <p:spPr bwMode="auto">
          <a:xfrm>
            <a:off x="3275011" y="228600"/>
            <a:ext cx="6941713" cy="6400800"/>
          </a:xfrm>
          <a:prstGeom prst="rect">
            <a:avLst/>
          </a:prstGeom>
          <a:noFill/>
          <a:ln w="9525">
            <a:noFill/>
            <a:miter lim="800000"/>
            <a:headEnd/>
            <a:tailEnd/>
          </a:ln>
        </p:spPr>
      </p:pic>
      <p:sp>
        <p:nvSpPr>
          <p:cNvPr id="2" name="TextBox 1"/>
          <p:cNvSpPr txBox="1"/>
          <p:nvPr/>
        </p:nvSpPr>
        <p:spPr>
          <a:xfrm>
            <a:off x="684212" y="914400"/>
            <a:ext cx="2050561" cy="1200329"/>
          </a:xfrm>
          <a:prstGeom prst="rect">
            <a:avLst/>
          </a:prstGeom>
          <a:noFill/>
        </p:spPr>
        <p:txBody>
          <a:bodyPr wrap="none" rtlCol="0">
            <a:spAutoFit/>
          </a:bodyPr>
          <a:lstStyle/>
          <a:p>
            <a:pPr>
              <a:lnSpc>
                <a:spcPct val="90000"/>
              </a:lnSpc>
            </a:pPr>
            <a:r>
              <a:rPr lang="en-US" sz="8000" b="1" dirty="0"/>
              <a:t>I-94</a:t>
            </a:r>
          </a:p>
        </p:txBody>
      </p:sp>
      <p:sp>
        <p:nvSpPr>
          <p:cNvPr id="3" name="TextBox 2">
            <a:extLst>
              <a:ext uri="{FF2B5EF4-FFF2-40B4-BE49-F238E27FC236}">
                <a16:creationId xmlns:a16="http://schemas.microsoft.com/office/drawing/2014/main" id="{C5725FCF-C5DB-43D5-B6C6-1E2C9F37E4B2}"/>
              </a:ext>
            </a:extLst>
          </p:cNvPr>
          <p:cNvSpPr txBox="1"/>
          <p:nvPr/>
        </p:nvSpPr>
        <p:spPr>
          <a:xfrm>
            <a:off x="684212" y="2514600"/>
            <a:ext cx="2362200" cy="2086725"/>
          </a:xfrm>
          <a:prstGeom prst="rect">
            <a:avLst/>
          </a:prstGeom>
          <a:noFill/>
        </p:spPr>
        <p:txBody>
          <a:bodyPr wrap="square" rtlCol="0">
            <a:spAutoFit/>
          </a:bodyPr>
          <a:lstStyle/>
          <a:p>
            <a:pPr>
              <a:lnSpc>
                <a:spcPct val="90000"/>
              </a:lnSpc>
            </a:pPr>
            <a:r>
              <a:rPr lang="en-US" sz="2400" b="1" dirty="0"/>
              <a:t>Please make sure your I-94 indicates that your class of admission is: F1</a:t>
            </a:r>
          </a:p>
        </p:txBody>
      </p:sp>
    </p:spTree>
    <p:extLst>
      <p:ext uri="{BB962C8B-B14F-4D97-AF65-F5344CB8AC3E}">
        <p14:creationId xmlns:p14="http://schemas.microsoft.com/office/powerpoint/2010/main" val="196154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r>
              <a:rPr lang="en-US" b="1" dirty="0"/>
              <a:t>F-1 Student status</a:t>
            </a:r>
          </a:p>
        </p:txBody>
      </p:sp>
      <p:sp>
        <p:nvSpPr>
          <p:cNvPr id="10" name="Subtitle 9"/>
          <p:cNvSpPr>
            <a:spLocks noGrp="1"/>
          </p:cNvSpPr>
          <p:nvPr>
            <p:ph type="subTitle" idx="1"/>
          </p:nvPr>
        </p:nvSpPr>
        <p:spPr>
          <a:xfrm>
            <a:off x="989012" y="1905000"/>
            <a:ext cx="10210800" cy="4267200"/>
          </a:xfrm>
        </p:spPr>
        <p:txBody>
          <a:bodyPr>
            <a:normAutofit/>
          </a:bodyPr>
          <a:lstStyle/>
          <a:p>
            <a:pPr algn="ctr"/>
            <a:r>
              <a:rPr lang="en-US" sz="3600" i="1" dirty="0"/>
              <a:t>Status</a:t>
            </a:r>
            <a:r>
              <a:rPr lang="en-US" sz="3600" dirty="0"/>
              <a:t> refers to the actual </a:t>
            </a:r>
            <a:r>
              <a:rPr lang="en-US" sz="3600" u="sng" dirty="0"/>
              <a:t>activity</a:t>
            </a:r>
            <a:r>
              <a:rPr lang="en-US" sz="3600" dirty="0"/>
              <a:t> for which a person has been admitted to the United States.</a:t>
            </a:r>
          </a:p>
          <a:p>
            <a:pPr algn="ctr"/>
            <a:endParaRPr lang="en-US" sz="3600" dirty="0"/>
          </a:p>
          <a:p>
            <a:pPr algn="ctr"/>
            <a:r>
              <a:rPr lang="en-US" sz="3600" dirty="0"/>
              <a:t>In the case of F-1, that activity or status is “</a:t>
            </a:r>
            <a:r>
              <a:rPr lang="en-US" sz="6600" b="1" u="sng" dirty="0"/>
              <a:t>student</a:t>
            </a:r>
            <a:r>
              <a:rPr lang="en-US" sz="3600" dirty="0"/>
              <a:t>.”</a:t>
            </a:r>
          </a:p>
        </p:txBody>
      </p:sp>
    </p:spTree>
    <p:extLst>
      <p:ext uri="{BB962C8B-B14F-4D97-AF65-F5344CB8AC3E}">
        <p14:creationId xmlns:p14="http://schemas.microsoft.com/office/powerpoint/2010/main" val="26535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r>
              <a:rPr lang="en-US" b="1" dirty="0">
                <a:solidFill>
                  <a:schemeClr val="tx1"/>
                </a:solidFill>
              </a:rPr>
              <a:t>Duration of Status (D/S)</a:t>
            </a:r>
            <a:endParaRPr lang="en-US" dirty="0"/>
          </a:p>
        </p:txBody>
      </p:sp>
      <p:sp>
        <p:nvSpPr>
          <p:cNvPr id="10" name="Subtitle 9"/>
          <p:cNvSpPr>
            <a:spLocks noGrp="1"/>
          </p:cNvSpPr>
          <p:nvPr>
            <p:ph type="subTitle" idx="1"/>
          </p:nvPr>
        </p:nvSpPr>
        <p:spPr>
          <a:xfrm>
            <a:off x="455612" y="1524001"/>
            <a:ext cx="11049000" cy="4952999"/>
          </a:xfrm>
        </p:spPr>
        <p:txBody>
          <a:bodyPr>
            <a:normAutofit lnSpcReduction="10000"/>
          </a:bodyPr>
          <a:lstStyle/>
          <a:p>
            <a:r>
              <a:rPr lang="en-US" b="1" dirty="0">
                <a:solidFill>
                  <a:schemeClr val="tx2"/>
                </a:solidFill>
              </a:rPr>
              <a:t>The student is admitted to the United States for “</a:t>
            </a:r>
            <a:r>
              <a:rPr lang="en-US" sz="2800" b="1" u="sng" dirty="0">
                <a:solidFill>
                  <a:schemeClr val="tx2"/>
                </a:solidFill>
              </a:rPr>
              <a:t>duration of status (D/S)</a:t>
            </a:r>
            <a:r>
              <a:rPr lang="en-US" b="1" dirty="0">
                <a:solidFill>
                  <a:schemeClr val="tx2"/>
                </a:solidFill>
              </a:rPr>
              <a:t>” defined as:</a:t>
            </a:r>
          </a:p>
          <a:p>
            <a:endParaRPr lang="en-US" b="1" dirty="0">
              <a:solidFill>
                <a:schemeClr val="tx2"/>
              </a:solidFill>
            </a:endParaRPr>
          </a:p>
          <a:p>
            <a:pPr marL="285750" indent="-285750">
              <a:buFont typeface="Courier New" panose="02070309020205020404" pitchFamily="49" charset="0"/>
              <a:buChar char="o"/>
            </a:pPr>
            <a:r>
              <a:rPr lang="en-US" sz="2400" b="1" dirty="0">
                <a:solidFill>
                  <a:schemeClr val="tx2"/>
                </a:solidFill>
              </a:rPr>
              <a:t>the time during which the student is pursuing a full course of study at an educational institution</a:t>
            </a:r>
          </a:p>
          <a:p>
            <a:pPr marL="285750" indent="-285750">
              <a:buFont typeface="Courier New" panose="02070309020205020404" pitchFamily="49" charset="0"/>
              <a:buChar char="o"/>
            </a:pPr>
            <a:r>
              <a:rPr lang="en-US" sz="2400" b="1" dirty="0">
                <a:solidFill>
                  <a:schemeClr val="tx2"/>
                </a:solidFill>
              </a:rPr>
              <a:t>and the student’s time spent engaging in authorized practical training following completion of studies</a:t>
            </a:r>
          </a:p>
          <a:p>
            <a:pPr marL="285750" indent="-285750">
              <a:buFont typeface="Courier New" panose="02070309020205020404" pitchFamily="49" charset="0"/>
              <a:buChar char="o"/>
            </a:pPr>
            <a:r>
              <a:rPr lang="en-US" sz="2400" b="1" dirty="0">
                <a:solidFill>
                  <a:schemeClr val="tx2"/>
                </a:solidFill>
              </a:rPr>
              <a:t>and the 60 day “grace period” to prepare for departure from the United States</a:t>
            </a:r>
          </a:p>
          <a:p>
            <a:pPr marL="285750" indent="-285750">
              <a:buFont typeface="Courier New" panose="02070309020205020404" pitchFamily="49" charset="0"/>
              <a:buChar char="o"/>
            </a:pPr>
            <a:endParaRPr lang="en-US" sz="1800" b="1" dirty="0">
              <a:solidFill>
                <a:schemeClr val="tx2"/>
              </a:solidFill>
            </a:endParaRPr>
          </a:p>
          <a:p>
            <a:pPr marL="285750" indent="-285750">
              <a:buFont typeface="Courier New" panose="02070309020205020404" pitchFamily="49" charset="0"/>
              <a:buChar char="o"/>
            </a:pPr>
            <a:endParaRPr lang="en-US" sz="1800" b="1" dirty="0">
              <a:solidFill>
                <a:schemeClr val="tx2"/>
              </a:solidFill>
            </a:endParaRPr>
          </a:p>
          <a:p>
            <a:r>
              <a:rPr lang="en-US" sz="1800" b="1" dirty="0">
                <a:solidFill>
                  <a:schemeClr val="tx2"/>
                </a:solidFill>
              </a:rPr>
              <a:t>The student is considered to be maintaining status if he or she is making </a:t>
            </a:r>
            <a:r>
              <a:rPr lang="en-US" sz="1800" b="1" u="sng" dirty="0">
                <a:solidFill>
                  <a:schemeClr val="tx2"/>
                </a:solidFill>
              </a:rPr>
              <a:t>normal progress </a:t>
            </a:r>
            <a:r>
              <a:rPr lang="en-US" sz="1800" b="1" dirty="0">
                <a:solidFill>
                  <a:schemeClr val="tx2"/>
                </a:solidFill>
              </a:rPr>
              <a:t>toward completing a full course of study.</a:t>
            </a:r>
          </a:p>
          <a:p>
            <a:endParaRPr lang="en-US" sz="1800" b="1" dirty="0">
              <a:solidFill>
                <a:schemeClr val="tx2"/>
              </a:solidFill>
            </a:endParaRPr>
          </a:p>
          <a:p>
            <a:r>
              <a:rPr lang="en-US" sz="1800" b="1" dirty="0">
                <a:solidFill>
                  <a:schemeClr val="tx2"/>
                </a:solidFill>
              </a:rPr>
              <a:t>If you successfully complete an academic program and apply and are accepted to another academic program at the same school or to another educational institution then your status as student continues as long as you follow the guidelines for transferring from one degree program to another.</a:t>
            </a:r>
          </a:p>
          <a:p>
            <a:endParaRPr lang="en-US" dirty="0"/>
          </a:p>
        </p:txBody>
      </p:sp>
    </p:spTree>
    <p:extLst>
      <p:ext uri="{BB962C8B-B14F-4D97-AF65-F5344CB8AC3E}">
        <p14:creationId xmlns:p14="http://schemas.microsoft.com/office/powerpoint/2010/main" val="2667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r>
              <a:rPr lang="en-US" b="1" dirty="0"/>
              <a:t>Maintaining status:</a:t>
            </a:r>
          </a:p>
        </p:txBody>
      </p:sp>
      <p:sp>
        <p:nvSpPr>
          <p:cNvPr id="10" name="Subtitle 9"/>
          <p:cNvSpPr>
            <a:spLocks noGrp="1"/>
          </p:cNvSpPr>
          <p:nvPr>
            <p:ph type="subTitle" idx="1"/>
          </p:nvPr>
        </p:nvSpPr>
        <p:spPr>
          <a:xfrm>
            <a:off x="989012" y="1905000"/>
            <a:ext cx="10210800" cy="4267200"/>
          </a:xfrm>
        </p:spPr>
        <p:txBody>
          <a:bodyPr/>
          <a:lstStyle/>
          <a:p>
            <a:r>
              <a:rPr lang="en-US" sz="4400" dirty="0"/>
              <a:t>Once admitted to the United States in F-1 status, an international student must follow specific rules in order to maintain status.</a:t>
            </a:r>
          </a:p>
          <a:p>
            <a:pPr marL="571500" indent="-571500">
              <a:buFont typeface="Wingdings" panose="05000000000000000000" pitchFamily="2" charset="2"/>
              <a:buChar char="ü"/>
            </a:pPr>
            <a:r>
              <a:rPr lang="en-US" sz="3200" b="1" dirty="0"/>
              <a:t>Maintain a valid passport at all times</a:t>
            </a:r>
          </a:p>
          <a:p>
            <a:pPr marL="571500" indent="-571500">
              <a:buFont typeface="Wingdings" panose="05000000000000000000" pitchFamily="2" charset="2"/>
              <a:buChar char="ü"/>
            </a:pPr>
            <a:r>
              <a:rPr lang="en-US" sz="3200" b="1" dirty="0"/>
              <a:t>Attend the school he/she was authorized to attend</a:t>
            </a:r>
          </a:p>
          <a:p>
            <a:pPr marL="571500" indent="-571500">
              <a:buFont typeface="Wingdings" panose="05000000000000000000" pitchFamily="2" charset="2"/>
              <a:buChar char="ü"/>
            </a:pPr>
            <a:r>
              <a:rPr lang="en-US" sz="3200" dirty="0"/>
              <a:t>…(continued on next slide)</a:t>
            </a:r>
          </a:p>
          <a:p>
            <a:endParaRPr lang="en-US" sz="1400" b="1" dirty="0"/>
          </a:p>
        </p:txBody>
      </p:sp>
    </p:spTree>
    <p:extLst>
      <p:ext uri="{BB962C8B-B14F-4D97-AF65-F5344CB8AC3E}">
        <p14:creationId xmlns:p14="http://schemas.microsoft.com/office/powerpoint/2010/main" val="41618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pPr algn="ctr"/>
            <a:r>
              <a:rPr lang="en-US" b="1" dirty="0"/>
              <a:t>Maintaining status </a:t>
            </a:r>
            <a:r>
              <a:rPr lang="en-US" sz="2800" b="1" dirty="0"/>
              <a:t>(continued)</a:t>
            </a:r>
            <a:endParaRPr lang="en-US" b="1" dirty="0"/>
          </a:p>
        </p:txBody>
      </p:sp>
      <p:sp>
        <p:nvSpPr>
          <p:cNvPr id="10" name="Subtitle 9"/>
          <p:cNvSpPr>
            <a:spLocks noGrp="1"/>
          </p:cNvSpPr>
          <p:nvPr>
            <p:ph type="subTitle" idx="1"/>
          </p:nvPr>
        </p:nvSpPr>
        <p:spPr>
          <a:xfrm>
            <a:off x="760412" y="1676400"/>
            <a:ext cx="10439400" cy="5029200"/>
          </a:xfrm>
        </p:spPr>
        <p:txBody>
          <a:bodyPr>
            <a:normAutofit/>
          </a:bodyPr>
          <a:lstStyle/>
          <a:p>
            <a:pPr marL="571500" indent="-571500">
              <a:buFont typeface="Wingdings" panose="05000000000000000000" pitchFamily="2" charset="2"/>
              <a:buChar char="ü"/>
            </a:pPr>
            <a:r>
              <a:rPr lang="en-US" sz="3200" b="1" dirty="0"/>
              <a:t>ENROLL IN A FULL TIME COURSE LOAD EVERY SEMESTER</a:t>
            </a:r>
          </a:p>
          <a:p>
            <a:endParaRPr lang="en-US" sz="3200" b="1" dirty="0"/>
          </a:p>
          <a:p>
            <a:pPr algn="ctr"/>
            <a:r>
              <a:rPr lang="en-US" sz="3200" b="1" dirty="0"/>
              <a:t>Full Time for Undergraduate &amp; Law Students = </a:t>
            </a:r>
          </a:p>
          <a:p>
            <a:pPr algn="ctr"/>
            <a:r>
              <a:rPr lang="en-US" sz="4400" b="1" dirty="0"/>
              <a:t>12 credit </a:t>
            </a:r>
            <a:r>
              <a:rPr lang="en-US" sz="3200" b="1" dirty="0"/>
              <a:t>minimum</a:t>
            </a:r>
          </a:p>
          <a:p>
            <a:pPr algn="ctr"/>
            <a:endParaRPr lang="en-US" sz="3200" b="1" dirty="0"/>
          </a:p>
          <a:p>
            <a:pPr algn="ctr"/>
            <a:r>
              <a:rPr lang="en-US" sz="3200" b="1" dirty="0"/>
              <a:t>Full Time for Graduate Students = </a:t>
            </a:r>
          </a:p>
          <a:p>
            <a:pPr algn="ctr"/>
            <a:r>
              <a:rPr lang="en-US" sz="4400" b="1" dirty="0"/>
              <a:t>9 credit </a:t>
            </a:r>
            <a:r>
              <a:rPr lang="en-US" sz="3200" b="1" dirty="0"/>
              <a:t>minimum</a:t>
            </a:r>
          </a:p>
        </p:txBody>
      </p:sp>
    </p:spTree>
    <p:extLst>
      <p:ext uri="{BB962C8B-B14F-4D97-AF65-F5344CB8AC3E}">
        <p14:creationId xmlns:p14="http://schemas.microsoft.com/office/powerpoint/2010/main" val="17866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pPr algn="ctr"/>
            <a:r>
              <a:rPr lang="en-US" b="1" dirty="0"/>
              <a:t>Maintaining status </a:t>
            </a:r>
            <a:r>
              <a:rPr lang="en-US" sz="2800" b="1" dirty="0"/>
              <a:t>(continued)</a:t>
            </a:r>
            <a:endParaRPr lang="en-US" b="1" dirty="0"/>
          </a:p>
        </p:txBody>
      </p:sp>
      <p:sp>
        <p:nvSpPr>
          <p:cNvPr id="10" name="Subtitle 9"/>
          <p:cNvSpPr>
            <a:spLocks noGrp="1"/>
          </p:cNvSpPr>
          <p:nvPr>
            <p:ph type="subTitle" idx="1"/>
          </p:nvPr>
        </p:nvSpPr>
        <p:spPr>
          <a:xfrm>
            <a:off x="760412" y="1905000"/>
            <a:ext cx="10363200" cy="4267200"/>
          </a:xfrm>
        </p:spPr>
        <p:txBody>
          <a:bodyPr>
            <a:normAutofit fontScale="85000" lnSpcReduction="20000"/>
          </a:bodyPr>
          <a:lstStyle/>
          <a:p>
            <a:r>
              <a:rPr lang="en-US" sz="3600" b="1" dirty="0"/>
              <a:t>What is the Program End Date on your I-20?</a:t>
            </a:r>
          </a:p>
          <a:p>
            <a:endParaRPr lang="en-US" sz="3600" dirty="0"/>
          </a:p>
          <a:p>
            <a:r>
              <a:rPr lang="en-US" sz="3600" dirty="0"/>
              <a:t>A </a:t>
            </a:r>
            <a:r>
              <a:rPr lang="en-US" sz="3600" b="1" dirty="0"/>
              <a:t>program extension </a:t>
            </a:r>
            <a:r>
              <a:rPr lang="en-US" sz="3600" dirty="0"/>
              <a:t>is required if you must remain in the United States in order to complete your degree after the “Program End” date on the most recent Form I-20. Information on this is available on our web site.</a:t>
            </a:r>
          </a:p>
          <a:p>
            <a:endParaRPr lang="en-US" sz="3600" dirty="0"/>
          </a:p>
          <a:p>
            <a:r>
              <a:rPr lang="en-US" sz="3600" i="1" dirty="0"/>
              <a:t>If your Program End date has </a:t>
            </a:r>
            <a:r>
              <a:rPr lang="en-US" sz="3600" b="1" i="1" dirty="0"/>
              <a:t>expired</a:t>
            </a:r>
            <a:r>
              <a:rPr lang="en-US" sz="3600" i="1" dirty="0"/>
              <a:t> </a:t>
            </a:r>
            <a:r>
              <a:rPr lang="en-US" sz="3600" dirty="0"/>
              <a:t>or if you do not meet the other eligibility requirements for a program extension, you will  need to immediately consult with the International Student &amp; Scholar Center (ISSC).</a:t>
            </a:r>
          </a:p>
          <a:p>
            <a:pPr>
              <a:buFont typeface="Courier New" pitchFamily="49" charset="0"/>
              <a:buChar char="o"/>
            </a:pPr>
            <a:endParaRPr lang="en-US" sz="3600" dirty="0"/>
          </a:p>
        </p:txBody>
      </p:sp>
    </p:spTree>
    <p:extLst>
      <p:ext uri="{BB962C8B-B14F-4D97-AF65-F5344CB8AC3E}">
        <p14:creationId xmlns:p14="http://schemas.microsoft.com/office/powerpoint/2010/main" val="17866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912812" y="152400"/>
            <a:ext cx="10210800" cy="914401"/>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r>
              <a:rPr lang="en-US" b="1" dirty="0"/>
              <a:t>Maintaining status </a:t>
            </a:r>
            <a:r>
              <a:rPr lang="en-US" sz="2800" b="1" dirty="0"/>
              <a:t>(continued)</a:t>
            </a:r>
          </a:p>
          <a:p>
            <a:pPr algn="ctr"/>
            <a:r>
              <a:rPr lang="en-US" sz="2800" b="1" dirty="0"/>
              <a:t>As an f-1 student, I must </a:t>
            </a:r>
            <a:r>
              <a:rPr lang="en-US" sz="4800" b="1" u="sng" dirty="0">
                <a:solidFill>
                  <a:schemeClr val="accent3"/>
                </a:solidFill>
              </a:rPr>
              <a:t>always</a:t>
            </a:r>
            <a:r>
              <a:rPr lang="en-US" sz="2800" b="1" dirty="0"/>
              <a:t>:</a:t>
            </a:r>
            <a:endParaRPr lang="en-US" b="1" dirty="0"/>
          </a:p>
        </p:txBody>
      </p:sp>
      <p:sp>
        <p:nvSpPr>
          <p:cNvPr id="4" name="Subtitle 9"/>
          <p:cNvSpPr txBox="1">
            <a:spLocks/>
          </p:cNvSpPr>
          <p:nvPr/>
        </p:nvSpPr>
        <p:spPr>
          <a:xfrm>
            <a:off x="227012" y="1524000"/>
            <a:ext cx="11734800" cy="5029200"/>
          </a:xfrm>
          <a:prstGeom prst="rect">
            <a:avLst/>
          </a:prstGeom>
        </p:spPr>
        <p:txBody>
          <a:bodyPr>
            <a:normAutofit fontScale="925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buFont typeface="Courier New" pitchFamily="49" charset="0"/>
              <a:buChar char="o"/>
            </a:pPr>
            <a:r>
              <a:rPr lang="en-US" sz="3600" dirty="0"/>
              <a:t>Register full time every semester, ATTEND CLASSES</a:t>
            </a:r>
          </a:p>
          <a:p>
            <a:pPr>
              <a:buFont typeface="Courier New" pitchFamily="49" charset="0"/>
              <a:buChar char="o"/>
            </a:pPr>
            <a:r>
              <a:rPr lang="en-US" sz="3600" b="1" dirty="0"/>
              <a:t>Take no more than one online class every semester </a:t>
            </a:r>
          </a:p>
          <a:p>
            <a:pPr>
              <a:buFont typeface="Courier New" pitchFamily="49" charset="0"/>
              <a:buChar char="o"/>
            </a:pPr>
            <a:r>
              <a:rPr lang="en-US" sz="3600" dirty="0"/>
              <a:t>“Check-In” with the ISSC during the add/drop period EVERY SEMESTER! </a:t>
            </a:r>
          </a:p>
          <a:p>
            <a:pPr>
              <a:buFont typeface="Courier New" pitchFamily="49" charset="0"/>
              <a:buChar char="o"/>
            </a:pPr>
            <a:r>
              <a:rPr lang="en-US" sz="3600" dirty="0"/>
              <a:t>Get passing grades, make </a:t>
            </a:r>
            <a:r>
              <a:rPr lang="en-US" sz="3600" b="1" dirty="0"/>
              <a:t>normal progress </a:t>
            </a:r>
            <a:r>
              <a:rPr lang="en-US" sz="3600" dirty="0"/>
              <a:t>towards completing my program or degree</a:t>
            </a:r>
          </a:p>
          <a:p>
            <a:pPr>
              <a:buFont typeface="Courier New" pitchFamily="49" charset="0"/>
              <a:buChar char="o"/>
            </a:pPr>
            <a:r>
              <a:rPr lang="en-US" sz="3600" dirty="0"/>
              <a:t>Keep my I-20 current and accurate</a:t>
            </a:r>
          </a:p>
          <a:p>
            <a:pPr>
              <a:buFont typeface="Courier New" pitchFamily="49" charset="0"/>
              <a:buChar char="o"/>
            </a:pPr>
            <a:r>
              <a:rPr lang="en-US" sz="3600" dirty="0"/>
              <a:t>Accept only ISSC-authorized off campus employment </a:t>
            </a:r>
            <a:endParaRPr lang="en-US" sz="4000" dirty="0"/>
          </a:p>
        </p:txBody>
      </p:sp>
    </p:spTree>
    <p:extLst>
      <p:ext uri="{BB962C8B-B14F-4D97-AF65-F5344CB8AC3E}">
        <p14:creationId xmlns:p14="http://schemas.microsoft.com/office/powerpoint/2010/main" val="133825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912812" y="152400"/>
            <a:ext cx="10210800" cy="1600200"/>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r>
              <a:rPr lang="en-US" b="1" dirty="0"/>
              <a:t>Maintaining status </a:t>
            </a:r>
            <a:r>
              <a:rPr lang="en-US" sz="2800" b="1" dirty="0"/>
              <a:t>(continued)</a:t>
            </a:r>
          </a:p>
          <a:p>
            <a:pPr algn="ctr"/>
            <a:r>
              <a:rPr lang="en-US" sz="2800" b="1" dirty="0"/>
              <a:t>As an f-1 student, I must </a:t>
            </a:r>
            <a:r>
              <a:rPr lang="en-US" sz="4800" b="1" u="sng" dirty="0">
                <a:solidFill>
                  <a:srgbClr val="FF0000"/>
                </a:solidFill>
              </a:rPr>
              <a:t>NEVER</a:t>
            </a:r>
            <a:r>
              <a:rPr lang="en-US" sz="2800" b="1" dirty="0"/>
              <a:t>:</a:t>
            </a:r>
            <a:endParaRPr lang="en-US" b="1" dirty="0"/>
          </a:p>
        </p:txBody>
      </p:sp>
      <p:sp>
        <p:nvSpPr>
          <p:cNvPr id="4" name="Subtitle 9"/>
          <p:cNvSpPr txBox="1">
            <a:spLocks/>
          </p:cNvSpPr>
          <p:nvPr/>
        </p:nvSpPr>
        <p:spPr>
          <a:xfrm>
            <a:off x="227012" y="1828800"/>
            <a:ext cx="11734800" cy="4724400"/>
          </a:xfrm>
          <a:prstGeom prst="rect">
            <a:avLst/>
          </a:prstGeom>
        </p:spPr>
        <p:txBody>
          <a:bodyPr>
            <a:normAutofit fontScale="925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buFont typeface="Courier New" pitchFamily="49" charset="0"/>
              <a:buChar char="o"/>
            </a:pPr>
            <a:r>
              <a:rPr lang="en-US" sz="3600" dirty="0"/>
              <a:t>Work anywhere off campus without ISSC approval</a:t>
            </a:r>
          </a:p>
          <a:p>
            <a:pPr>
              <a:buFont typeface="Courier New" pitchFamily="49" charset="0"/>
              <a:buChar char="o"/>
            </a:pPr>
            <a:r>
              <a:rPr lang="en-US" sz="3600" dirty="0"/>
              <a:t>Let my passport or I-20 expire</a:t>
            </a:r>
          </a:p>
          <a:p>
            <a:pPr>
              <a:buFont typeface="Courier New" pitchFamily="49" charset="0"/>
              <a:buChar char="o"/>
            </a:pPr>
            <a:r>
              <a:rPr lang="en-US" sz="3600" dirty="0"/>
              <a:t>Stop going to class</a:t>
            </a:r>
          </a:p>
          <a:p>
            <a:pPr>
              <a:buFont typeface="Courier New" pitchFamily="49" charset="0"/>
              <a:buChar char="o"/>
            </a:pPr>
            <a:r>
              <a:rPr lang="en-US" sz="3600" dirty="0"/>
              <a:t>Travel outside US without a valid travel signature</a:t>
            </a:r>
          </a:p>
          <a:p>
            <a:pPr>
              <a:buFont typeface="Courier New" pitchFamily="49" charset="0"/>
              <a:buChar char="o"/>
            </a:pPr>
            <a:r>
              <a:rPr lang="en-US" sz="3600" dirty="0"/>
              <a:t>Forget to report change of US address within 10 days</a:t>
            </a:r>
          </a:p>
          <a:p>
            <a:pPr>
              <a:buFont typeface="Courier New" pitchFamily="49" charset="0"/>
              <a:buChar char="o"/>
            </a:pPr>
            <a:r>
              <a:rPr lang="en-US" sz="3600" dirty="0"/>
              <a:t>Forget to “check-in” with the ISSC by the end of the add/drop period every semester</a:t>
            </a:r>
            <a:endParaRPr lang="en-US" sz="4000" dirty="0"/>
          </a:p>
        </p:txBody>
      </p:sp>
    </p:spTree>
    <p:extLst>
      <p:ext uri="{BB962C8B-B14F-4D97-AF65-F5344CB8AC3E}">
        <p14:creationId xmlns:p14="http://schemas.microsoft.com/office/powerpoint/2010/main" val="10216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pPr algn="ctr"/>
            <a:r>
              <a:rPr lang="en-US" b="1" dirty="0"/>
              <a:t>Maintaining status </a:t>
            </a:r>
            <a:r>
              <a:rPr lang="en-US" sz="2800" b="1" dirty="0"/>
              <a:t>(continued)</a:t>
            </a:r>
            <a:endParaRPr lang="en-US" b="1" dirty="0"/>
          </a:p>
        </p:txBody>
      </p:sp>
      <p:sp>
        <p:nvSpPr>
          <p:cNvPr id="10" name="Subtitle 9"/>
          <p:cNvSpPr>
            <a:spLocks noGrp="1"/>
          </p:cNvSpPr>
          <p:nvPr>
            <p:ph type="subTitle" idx="1"/>
          </p:nvPr>
        </p:nvSpPr>
        <p:spPr>
          <a:xfrm>
            <a:off x="531812" y="1600200"/>
            <a:ext cx="11201400" cy="4572000"/>
          </a:xfrm>
        </p:spPr>
        <p:txBody>
          <a:bodyPr>
            <a:normAutofit fontScale="77500" lnSpcReduction="20000"/>
          </a:bodyPr>
          <a:lstStyle/>
          <a:p>
            <a:r>
              <a:rPr lang="en-US" sz="3600" b="1" dirty="0"/>
              <a:t>What happens if I do </a:t>
            </a:r>
            <a:r>
              <a:rPr lang="en-US" sz="3600" b="1" i="1" dirty="0"/>
              <a:t>not</a:t>
            </a:r>
            <a:r>
              <a:rPr lang="en-US" sz="3600" b="1" dirty="0"/>
              <a:t> maintain F-1 status?</a:t>
            </a:r>
          </a:p>
          <a:p>
            <a:endParaRPr lang="en-US" sz="3600" b="1" dirty="0"/>
          </a:p>
          <a:p>
            <a:r>
              <a:rPr lang="en-US" sz="3600" dirty="0">
                <a:latin typeface="Arial" charset="0"/>
              </a:rPr>
              <a:t>Failure to follow the regulations can result in loss of “status” which places the student’s presence in the U.S. in jeopardy.</a:t>
            </a:r>
          </a:p>
          <a:p>
            <a:endParaRPr lang="en-US" sz="3600" dirty="0">
              <a:latin typeface="Arial" charset="0"/>
            </a:endParaRPr>
          </a:p>
          <a:p>
            <a:r>
              <a:rPr lang="en-US" sz="3600" dirty="0">
                <a:latin typeface="Arial" charset="0"/>
              </a:rPr>
              <a:t>Students must know and follow the regulations for their visa type.</a:t>
            </a:r>
          </a:p>
          <a:p>
            <a:endParaRPr lang="en-US" sz="3600" dirty="0">
              <a:latin typeface="Arial" charset="0"/>
            </a:endParaRPr>
          </a:p>
          <a:p>
            <a:r>
              <a:rPr lang="en-US" sz="3600" b="1" dirty="0">
                <a:latin typeface="Arial" charset="0"/>
              </a:rPr>
              <a:t>The University is REQUIRED by law to report to SEVIS on your activities including failure to maintain status.</a:t>
            </a:r>
          </a:p>
          <a:p>
            <a:endParaRPr lang="en-US" sz="3600" b="1" dirty="0">
              <a:latin typeface="Arial" charset="0"/>
            </a:endParaRPr>
          </a:p>
          <a:p>
            <a:r>
              <a:rPr lang="en-US" sz="3600" dirty="0">
                <a:latin typeface="Arial" charset="0"/>
              </a:rPr>
              <a:t>If you fail to maintain your status, then you will have to apply to USCIS for reinstatement, or in some cases, leave the U.S. and re-enter to establish legal status again. If you are expelled from the University for academic/behavioral reasons or worked without authorization, we cannot assist you with reinstatement.</a:t>
            </a:r>
          </a:p>
          <a:p>
            <a:pPr>
              <a:buFont typeface="Courier New" pitchFamily="49" charset="0"/>
              <a:buChar char="o"/>
            </a:pPr>
            <a:endParaRPr lang="en-US" sz="3600" dirty="0"/>
          </a:p>
          <a:p>
            <a:pPr>
              <a:buFont typeface="Courier New" pitchFamily="49" charset="0"/>
              <a:buChar char="o"/>
            </a:pPr>
            <a:endParaRPr lang="en-US" sz="3600" dirty="0"/>
          </a:p>
        </p:txBody>
      </p:sp>
    </p:spTree>
    <p:extLst>
      <p:ext uri="{BB962C8B-B14F-4D97-AF65-F5344CB8AC3E}">
        <p14:creationId xmlns:p14="http://schemas.microsoft.com/office/powerpoint/2010/main" val="17866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pPr algn="ctr"/>
            <a:r>
              <a:rPr lang="en-US" b="1" dirty="0"/>
              <a:t>EMPLOYMENT in F-1 status</a:t>
            </a:r>
          </a:p>
        </p:txBody>
      </p:sp>
      <p:sp>
        <p:nvSpPr>
          <p:cNvPr id="10" name="Subtitle 9"/>
          <p:cNvSpPr>
            <a:spLocks noGrp="1"/>
          </p:cNvSpPr>
          <p:nvPr>
            <p:ph type="subTitle" idx="1"/>
          </p:nvPr>
        </p:nvSpPr>
        <p:spPr>
          <a:xfrm>
            <a:off x="531812" y="1600200"/>
            <a:ext cx="11201400" cy="4953000"/>
          </a:xfrm>
        </p:spPr>
        <p:txBody>
          <a:bodyPr>
            <a:normAutofit fontScale="85000" lnSpcReduction="20000"/>
          </a:bodyPr>
          <a:lstStyle/>
          <a:p>
            <a:pPr>
              <a:buFont typeface="Courier New" pitchFamily="49" charset="0"/>
              <a:buChar char="o"/>
            </a:pPr>
            <a:endParaRPr lang="en-US" sz="3600" dirty="0"/>
          </a:p>
          <a:p>
            <a:r>
              <a:rPr lang="en-US" sz="3600" dirty="0"/>
              <a:t>New students with F-1 status may only work </a:t>
            </a:r>
            <a:r>
              <a:rPr lang="en-US" sz="3600" b="1" dirty="0"/>
              <a:t>on campus</a:t>
            </a:r>
            <a:r>
              <a:rPr lang="en-US" sz="3600" dirty="0"/>
              <a:t>. After you have been registered for a </a:t>
            </a:r>
            <a:r>
              <a:rPr lang="en-US" sz="3600" u="sng" dirty="0"/>
              <a:t>full academic year</a:t>
            </a:r>
            <a:r>
              <a:rPr lang="en-US" sz="3600" dirty="0"/>
              <a:t>, you may be eligible to apply for off-campus employment (CPT or OPT). </a:t>
            </a:r>
          </a:p>
          <a:p>
            <a:endParaRPr lang="en-US" sz="3600" dirty="0"/>
          </a:p>
          <a:p>
            <a:endParaRPr lang="en-US" sz="3600" dirty="0"/>
          </a:p>
          <a:p>
            <a:r>
              <a:rPr lang="en-US" sz="3600" u="sng" dirty="0"/>
              <a:t>Total</a:t>
            </a:r>
            <a:r>
              <a:rPr lang="en-US" sz="3600" dirty="0"/>
              <a:t> number of hours worked per week </a:t>
            </a:r>
            <a:r>
              <a:rPr lang="en-US" sz="3600" b="1" dirty="0"/>
              <a:t>cannot exceed 20 hours</a:t>
            </a:r>
            <a:r>
              <a:rPr lang="en-US" sz="3600" dirty="0"/>
              <a:t> during the Fall and Spring semesters.</a:t>
            </a:r>
          </a:p>
          <a:p>
            <a:endParaRPr lang="en-US" sz="3600" dirty="0"/>
          </a:p>
          <a:p>
            <a:r>
              <a:rPr lang="en-US" sz="3600" dirty="0"/>
              <a:t>During the </a:t>
            </a:r>
            <a:r>
              <a:rPr lang="en-US" sz="3600" b="1" dirty="0"/>
              <a:t>vacation periods</a:t>
            </a:r>
            <a:r>
              <a:rPr lang="en-US" sz="3600" dirty="0"/>
              <a:t> (Summer, Winter, Spring Break) the </a:t>
            </a:r>
            <a:r>
              <a:rPr lang="en-US" sz="3600" u="sng" dirty="0"/>
              <a:t>total</a:t>
            </a:r>
            <a:r>
              <a:rPr lang="en-US" sz="3600" dirty="0"/>
              <a:t> number of hours worked may be more than 20 per week.</a:t>
            </a:r>
          </a:p>
          <a:p>
            <a:pPr>
              <a:buFont typeface="Courier New" pitchFamily="49" charset="0"/>
              <a:buChar char="o"/>
            </a:pPr>
            <a:endParaRPr lang="en-US" sz="3600" dirty="0"/>
          </a:p>
        </p:txBody>
      </p:sp>
    </p:spTree>
    <p:extLst>
      <p:ext uri="{BB962C8B-B14F-4D97-AF65-F5344CB8AC3E}">
        <p14:creationId xmlns:p14="http://schemas.microsoft.com/office/powerpoint/2010/main" val="17866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035" y="204879"/>
            <a:ext cx="11652754" cy="1084477"/>
          </a:xfrm>
        </p:spPr>
        <p:txBody>
          <a:bodyPr>
            <a:noAutofit/>
          </a:bodyPr>
          <a:lstStyle/>
          <a:p>
            <a:pPr algn="ctr"/>
            <a:r>
              <a:rPr lang="en-US" sz="3200" b="1" dirty="0">
                <a:latin typeface="Times New Roman" panose="02020603050405020304" pitchFamily="18" charset="0"/>
                <a:cs typeface="Times New Roman" panose="02020603050405020304" pitchFamily="18" charset="0"/>
              </a:rPr>
              <a:t>International student &amp; Scholar center (ISSC)</a:t>
            </a:r>
          </a:p>
        </p:txBody>
      </p:sp>
      <p:sp>
        <p:nvSpPr>
          <p:cNvPr id="4" name="TextBox 3">
            <a:extLst>
              <a:ext uri="{FF2B5EF4-FFF2-40B4-BE49-F238E27FC236}">
                <a16:creationId xmlns:a16="http://schemas.microsoft.com/office/drawing/2014/main" id="{BAEF25ED-D05A-EF4D-8667-DC7A899C676A}"/>
              </a:ext>
            </a:extLst>
          </p:cNvPr>
          <p:cNvSpPr txBox="1"/>
          <p:nvPr/>
        </p:nvSpPr>
        <p:spPr>
          <a:xfrm>
            <a:off x="12032166" y="6032810"/>
            <a:ext cx="184731" cy="424732"/>
          </a:xfrm>
          <a:prstGeom prst="rect">
            <a:avLst/>
          </a:prstGeom>
          <a:noFill/>
        </p:spPr>
        <p:txBody>
          <a:bodyPr wrap="none" rtlCol="0">
            <a:spAutoFit/>
          </a:bodyPr>
          <a:lstStyle/>
          <a:p>
            <a:pPr>
              <a:lnSpc>
                <a:spcPct val="90000"/>
              </a:lnSpc>
            </a:pPr>
            <a:endParaRPr lang="en-US" sz="2400"/>
          </a:p>
        </p:txBody>
      </p:sp>
      <p:pic>
        <p:nvPicPr>
          <p:cNvPr id="8" name="Picture 7" descr="A picture containing indoor, person, person, table&#10;&#10;Description automatically generated">
            <a:extLst>
              <a:ext uri="{FF2B5EF4-FFF2-40B4-BE49-F238E27FC236}">
                <a16:creationId xmlns:a16="http://schemas.microsoft.com/office/drawing/2014/main" id="{B32E4A1B-6483-5048-8672-C4C901A7E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2387" y="1862467"/>
            <a:ext cx="2981373" cy="2236030"/>
          </a:xfrm>
          <a:prstGeom prst="rect">
            <a:avLst/>
          </a:prstGeom>
        </p:spPr>
      </p:pic>
      <p:pic>
        <p:nvPicPr>
          <p:cNvPr id="10" name="Picture 9" descr="A group of people sitting in a room&#10;&#10;Description automatically generated">
            <a:extLst>
              <a:ext uri="{FF2B5EF4-FFF2-40B4-BE49-F238E27FC236}">
                <a16:creationId xmlns:a16="http://schemas.microsoft.com/office/drawing/2014/main" id="{6B485EB5-4AEC-B141-BF83-E3897E8E30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000" r="23456" b="28889"/>
          <a:stretch/>
        </p:blipFill>
        <p:spPr>
          <a:xfrm>
            <a:off x="3521989" y="1493386"/>
            <a:ext cx="3009227" cy="2873327"/>
          </a:xfrm>
          <a:prstGeom prst="rect">
            <a:avLst/>
          </a:prstGeom>
        </p:spPr>
      </p:pic>
      <p:pic>
        <p:nvPicPr>
          <p:cNvPr id="12" name="Picture 11" descr="A group of people posing for the camera&#10;&#10;Description automatically generated">
            <a:extLst>
              <a:ext uri="{FF2B5EF4-FFF2-40B4-BE49-F238E27FC236}">
                <a16:creationId xmlns:a16="http://schemas.microsoft.com/office/drawing/2014/main" id="{5D9706DB-9105-1549-BE67-2265D097E6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11111" b="35555"/>
          <a:stretch/>
        </p:blipFill>
        <p:spPr>
          <a:xfrm>
            <a:off x="7439227" y="1487164"/>
            <a:ext cx="1635858" cy="2873327"/>
          </a:xfrm>
          <a:prstGeom prst="rect">
            <a:avLst/>
          </a:prstGeom>
        </p:spPr>
      </p:pic>
      <p:sp>
        <p:nvSpPr>
          <p:cNvPr id="17" name="Subtitle 13">
            <a:extLst>
              <a:ext uri="{FF2B5EF4-FFF2-40B4-BE49-F238E27FC236}">
                <a16:creationId xmlns:a16="http://schemas.microsoft.com/office/drawing/2014/main" id="{23FC2AA0-FCC3-7548-B4DD-4C265A7D6D05}"/>
              </a:ext>
            </a:extLst>
          </p:cNvPr>
          <p:cNvSpPr txBox="1">
            <a:spLocks/>
          </p:cNvSpPr>
          <p:nvPr/>
        </p:nvSpPr>
        <p:spPr>
          <a:xfrm>
            <a:off x="322633" y="4573372"/>
            <a:ext cx="2554644" cy="142360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endParaRPr lang="en-US" dirty="0"/>
          </a:p>
          <a:p>
            <a:endParaRPr lang="en-US" dirty="0"/>
          </a:p>
          <a:p>
            <a:pPr algn="ctr"/>
            <a:r>
              <a:rPr lang="en-US" sz="2700" b="1" dirty="0">
                <a:cs typeface="Calibri" panose="020F0502020204030204" pitchFamily="34" charset="0"/>
              </a:rPr>
              <a:t>Daniel </a:t>
            </a:r>
            <a:r>
              <a:rPr lang="en-US" sz="2700" b="1" dirty="0" err="1">
                <a:cs typeface="Calibri" panose="020F0502020204030204" pitchFamily="34" charset="0"/>
              </a:rPr>
              <a:t>Pirbudagov</a:t>
            </a:r>
            <a:endParaRPr lang="en-US" sz="2700" b="1" dirty="0">
              <a:cs typeface="Calibri" panose="020F0502020204030204" pitchFamily="34" charset="0"/>
            </a:endParaRPr>
          </a:p>
          <a:p>
            <a:pPr algn="ctr"/>
            <a:endParaRPr lang="en-US" sz="2400" dirty="0">
              <a:cs typeface="Calibri" panose="020F0502020204030204" pitchFamily="34" charset="0"/>
            </a:endParaRPr>
          </a:p>
          <a:p>
            <a:pPr algn="ctr"/>
            <a:r>
              <a:rPr lang="en-US" sz="2400" dirty="0">
                <a:cs typeface="Calibri" panose="020F0502020204030204" pitchFamily="34" charset="0"/>
              </a:rPr>
              <a:t>Executive Director of International Education</a:t>
            </a:r>
            <a:endParaRPr lang="en-US" dirty="0">
              <a:cs typeface="Calibri" panose="020F0502020204030204" pitchFamily="34" charset="0"/>
            </a:endParaRPr>
          </a:p>
          <a:p>
            <a:pPr algn="ctr"/>
            <a:r>
              <a:rPr lang="en-US" sz="24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C6D7CD75-1401-46F5-9560-5812B5BC9305}"/>
              </a:ext>
            </a:extLst>
          </p:cNvPr>
          <p:cNvSpPr txBox="1"/>
          <p:nvPr/>
        </p:nvSpPr>
        <p:spPr>
          <a:xfrm>
            <a:off x="455612" y="6201002"/>
            <a:ext cx="11465177" cy="424732"/>
          </a:xfrm>
          <a:prstGeom prst="rect">
            <a:avLst/>
          </a:prstGeom>
          <a:noFill/>
        </p:spPr>
        <p:txBody>
          <a:bodyPr wrap="square" rtlCol="0">
            <a:spAutoFit/>
          </a:bodyPr>
          <a:lstStyle/>
          <a:p>
            <a:pPr>
              <a:lnSpc>
                <a:spcPct val="90000"/>
              </a:lnSpc>
            </a:pPr>
            <a:r>
              <a:rPr lang="en-US" sz="2400" dirty="0"/>
              <a:t>ISSC Student Team: Danish Abid, </a:t>
            </a:r>
            <a:r>
              <a:rPr lang="en-US" sz="2400" dirty="0" err="1"/>
              <a:t>Aadit</a:t>
            </a:r>
            <a:r>
              <a:rPr lang="en-US" sz="2400" dirty="0"/>
              <a:t> Yadav</a:t>
            </a:r>
          </a:p>
        </p:txBody>
      </p:sp>
      <p:sp>
        <p:nvSpPr>
          <p:cNvPr id="20" name="Subtitle 13">
            <a:extLst>
              <a:ext uri="{FF2B5EF4-FFF2-40B4-BE49-F238E27FC236}">
                <a16:creationId xmlns:a16="http://schemas.microsoft.com/office/drawing/2014/main" id="{0DD9DBBF-A9D7-4581-B03A-DDECFFFC7356}"/>
              </a:ext>
            </a:extLst>
          </p:cNvPr>
          <p:cNvSpPr txBox="1">
            <a:spLocks/>
          </p:cNvSpPr>
          <p:nvPr/>
        </p:nvSpPr>
        <p:spPr>
          <a:xfrm>
            <a:off x="3926437" y="4570743"/>
            <a:ext cx="2200330" cy="130454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endParaRPr lang="en-US" dirty="0"/>
          </a:p>
          <a:p>
            <a:endParaRPr lang="en-US" dirty="0"/>
          </a:p>
          <a:p>
            <a:pPr algn="ctr"/>
            <a:r>
              <a:rPr lang="en-US" sz="2400" b="1" dirty="0">
                <a:cs typeface="Calibri" panose="020F0502020204030204" pitchFamily="34" charset="0"/>
              </a:rPr>
              <a:t>Meghan Houghton</a:t>
            </a:r>
          </a:p>
          <a:p>
            <a:pPr algn="ctr"/>
            <a:endParaRPr lang="en-US" sz="2400" dirty="0">
              <a:cs typeface="Calibri" panose="020F0502020204030204" pitchFamily="34" charset="0"/>
            </a:endParaRPr>
          </a:p>
          <a:p>
            <a:pPr algn="ctr"/>
            <a:r>
              <a:rPr lang="en-US" sz="2400" dirty="0">
                <a:cs typeface="Calibri" panose="020F0502020204030204" pitchFamily="34" charset="0"/>
              </a:rPr>
              <a:t>Associate Director, ISSC</a:t>
            </a:r>
            <a:endParaRPr lang="en-US" dirty="0">
              <a:cs typeface="Calibri" panose="020F0502020204030204" pitchFamily="34" charset="0"/>
            </a:endParaRPr>
          </a:p>
          <a:p>
            <a:pPr algn="ctr"/>
            <a:r>
              <a:rPr lang="en-US" sz="2400" dirty="0">
                <a:latin typeface="Times New Roman" panose="02020603050405020304" pitchFamily="18" charset="0"/>
                <a:cs typeface="Times New Roman" panose="02020603050405020304" pitchFamily="18" charset="0"/>
              </a:rPr>
              <a:t>      	</a:t>
            </a:r>
          </a:p>
        </p:txBody>
      </p:sp>
      <p:sp>
        <p:nvSpPr>
          <p:cNvPr id="21" name="Subtitle 13">
            <a:extLst>
              <a:ext uri="{FF2B5EF4-FFF2-40B4-BE49-F238E27FC236}">
                <a16:creationId xmlns:a16="http://schemas.microsoft.com/office/drawing/2014/main" id="{68D4DC88-EAD2-4465-9E7B-8391CC0D7A32}"/>
              </a:ext>
            </a:extLst>
          </p:cNvPr>
          <p:cNvSpPr txBox="1">
            <a:spLocks/>
          </p:cNvSpPr>
          <p:nvPr/>
        </p:nvSpPr>
        <p:spPr>
          <a:xfrm>
            <a:off x="7156991" y="4556946"/>
            <a:ext cx="2200330" cy="130454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endParaRPr lang="en-US" dirty="0"/>
          </a:p>
          <a:p>
            <a:endParaRPr lang="en-US" dirty="0"/>
          </a:p>
          <a:p>
            <a:pPr algn="ctr"/>
            <a:r>
              <a:rPr lang="en-US" sz="2400" b="1" dirty="0">
                <a:cs typeface="Calibri" panose="020F0502020204030204" pitchFamily="34" charset="0"/>
              </a:rPr>
              <a:t>Pat Mooney</a:t>
            </a:r>
          </a:p>
          <a:p>
            <a:pPr algn="ctr"/>
            <a:endParaRPr lang="en-US" sz="2400" dirty="0">
              <a:cs typeface="Calibri" panose="020F0502020204030204" pitchFamily="34" charset="0"/>
            </a:endParaRPr>
          </a:p>
          <a:p>
            <a:pPr algn="ctr"/>
            <a:r>
              <a:rPr lang="en-US" sz="2400" dirty="0">
                <a:cs typeface="Calibri" panose="020F0502020204030204" pitchFamily="34" charset="0"/>
              </a:rPr>
              <a:t>Admin. Assistant II, ISSC</a:t>
            </a:r>
            <a:endParaRPr lang="en-US" dirty="0">
              <a:cs typeface="Calibri" panose="020F0502020204030204" pitchFamily="34" charset="0"/>
            </a:endParaRPr>
          </a:p>
          <a:p>
            <a:pPr algn="ctr"/>
            <a:r>
              <a:rPr lang="en-US" sz="2400" dirty="0">
                <a:latin typeface="Times New Roman" panose="02020603050405020304" pitchFamily="18" charset="0"/>
                <a:cs typeface="Times New Roman" panose="02020603050405020304" pitchFamily="18" charset="0"/>
              </a:rPr>
              <a:t>      	</a:t>
            </a:r>
          </a:p>
        </p:txBody>
      </p:sp>
      <p:sp>
        <p:nvSpPr>
          <p:cNvPr id="22" name="Subtitle 13">
            <a:extLst>
              <a:ext uri="{FF2B5EF4-FFF2-40B4-BE49-F238E27FC236}">
                <a16:creationId xmlns:a16="http://schemas.microsoft.com/office/drawing/2014/main" id="{FB8F87F8-F2DB-4F4A-9C64-F138D603A406}"/>
              </a:ext>
            </a:extLst>
          </p:cNvPr>
          <p:cNvSpPr txBox="1">
            <a:spLocks/>
          </p:cNvSpPr>
          <p:nvPr/>
        </p:nvSpPr>
        <p:spPr>
          <a:xfrm>
            <a:off x="9523412" y="4581405"/>
            <a:ext cx="2200330" cy="130454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endParaRPr lang="en-US" dirty="0"/>
          </a:p>
          <a:p>
            <a:endParaRPr lang="en-US" dirty="0"/>
          </a:p>
          <a:p>
            <a:pPr algn="ctr"/>
            <a:r>
              <a:rPr lang="en-US" sz="2400" b="1" dirty="0" err="1">
                <a:cs typeface="Calibri" panose="020F0502020204030204" pitchFamily="34" charset="0"/>
              </a:rPr>
              <a:t>Judite</a:t>
            </a:r>
            <a:r>
              <a:rPr lang="en-US" sz="2400" b="1" dirty="0">
                <a:cs typeface="Calibri" panose="020F0502020204030204" pitchFamily="34" charset="0"/>
              </a:rPr>
              <a:t> Fernandes</a:t>
            </a:r>
          </a:p>
          <a:p>
            <a:pPr algn="ctr"/>
            <a:endParaRPr lang="en-US" sz="2400" dirty="0">
              <a:cs typeface="Calibri" panose="020F0502020204030204" pitchFamily="34" charset="0"/>
            </a:endParaRPr>
          </a:p>
          <a:p>
            <a:pPr algn="ctr"/>
            <a:r>
              <a:rPr lang="en-US" sz="2400" dirty="0">
                <a:cs typeface="Calibri" panose="020F0502020204030204" pitchFamily="34" charset="0"/>
              </a:rPr>
              <a:t>Admin. Assistant I, ISSC</a:t>
            </a:r>
            <a:endParaRPr lang="en-US" dirty="0">
              <a:cs typeface="Calibri" panose="020F0502020204030204" pitchFamily="34" charset="0"/>
            </a:endParaRPr>
          </a:p>
          <a:p>
            <a:pPr algn="ctr"/>
            <a:r>
              <a:rPr lang="en-US" sz="2400" dirty="0">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F57D459D-F587-4511-B1BC-045687D085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283" t="37778" b="4125"/>
          <a:stretch/>
        </p:blipFill>
        <p:spPr>
          <a:xfrm>
            <a:off x="9980612" y="1494700"/>
            <a:ext cx="1098438" cy="2892061"/>
          </a:xfrm>
          <a:prstGeom prst="rect">
            <a:avLst/>
          </a:prstGeom>
        </p:spPr>
      </p:pic>
    </p:spTree>
    <p:extLst>
      <p:ext uri="{BB962C8B-B14F-4D97-AF65-F5344CB8AC3E}">
        <p14:creationId xmlns:p14="http://schemas.microsoft.com/office/powerpoint/2010/main" val="3520522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457200"/>
            <a:ext cx="10210800" cy="914401"/>
          </a:xfrm>
        </p:spPr>
        <p:txBody>
          <a:bodyPr/>
          <a:lstStyle/>
          <a:p>
            <a:pPr algn="ctr"/>
            <a:r>
              <a:rPr lang="en-US" b="1" dirty="0"/>
              <a:t>EMPLOYMENT in F-1 status</a:t>
            </a:r>
          </a:p>
        </p:txBody>
      </p:sp>
      <p:sp>
        <p:nvSpPr>
          <p:cNvPr id="10" name="Subtitle 9"/>
          <p:cNvSpPr>
            <a:spLocks noGrp="1"/>
          </p:cNvSpPr>
          <p:nvPr>
            <p:ph type="subTitle" idx="1"/>
          </p:nvPr>
        </p:nvSpPr>
        <p:spPr>
          <a:xfrm>
            <a:off x="531812" y="1600200"/>
            <a:ext cx="11201400" cy="4953000"/>
          </a:xfrm>
        </p:spPr>
        <p:txBody>
          <a:bodyPr>
            <a:normAutofit/>
          </a:bodyPr>
          <a:lstStyle/>
          <a:p>
            <a:r>
              <a:rPr lang="en-US" sz="3600" dirty="0"/>
              <a:t>International students are not eligible for “federal work-study” positions on campus.</a:t>
            </a:r>
          </a:p>
          <a:p>
            <a:endParaRPr lang="en-US" sz="3600" dirty="0"/>
          </a:p>
          <a:p>
            <a:endParaRPr lang="en-US" b="1" dirty="0"/>
          </a:p>
          <a:p>
            <a:r>
              <a:rPr lang="en-US" sz="3600" b="1" dirty="0"/>
              <a:t>International students may only work off-campus after one full academic year in your program with permission from the International Student &amp; Scholar Center and/or USCIS</a:t>
            </a:r>
            <a:r>
              <a:rPr lang="en-US" sz="3600" dirty="0"/>
              <a:t>.</a:t>
            </a:r>
          </a:p>
          <a:p>
            <a:pPr algn="ctr"/>
            <a:r>
              <a:rPr lang="en-US" sz="2800" dirty="0"/>
              <a:t>CPT &amp; OPT Workshops are scheduled every semester!</a:t>
            </a:r>
            <a:endParaRPr lang="en-US" sz="2400" dirty="0"/>
          </a:p>
          <a:p>
            <a:pPr>
              <a:buFont typeface="Courier New" pitchFamily="49" charset="0"/>
              <a:buChar char="o"/>
            </a:pPr>
            <a:endParaRPr lang="en-US" sz="3600" dirty="0"/>
          </a:p>
        </p:txBody>
      </p:sp>
    </p:spTree>
    <p:extLst>
      <p:ext uri="{BB962C8B-B14F-4D97-AF65-F5344CB8AC3E}">
        <p14:creationId xmlns:p14="http://schemas.microsoft.com/office/powerpoint/2010/main" val="17866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457200"/>
            <a:ext cx="10210800" cy="914401"/>
          </a:xfrm>
        </p:spPr>
        <p:txBody>
          <a:bodyPr>
            <a:normAutofit/>
          </a:bodyPr>
          <a:lstStyle/>
          <a:p>
            <a:pPr algn="ctr"/>
            <a:r>
              <a:rPr lang="en-US" sz="6000" b="1" dirty="0"/>
              <a:t>What is </a:t>
            </a:r>
            <a:r>
              <a:rPr lang="en-US" sz="6000" b="1" dirty="0" err="1"/>
              <a:t>sevis</a:t>
            </a:r>
            <a:r>
              <a:rPr lang="en-US" sz="6000" b="1" dirty="0"/>
              <a:t>?</a:t>
            </a:r>
          </a:p>
        </p:txBody>
      </p:sp>
      <p:sp>
        <p:nvSpPr>
          <p:cNvPr id="10" name="Subtitle 9"/>
          <p:cNvSpPr>
            <a:spLocks noGrp="1"/>
          </p:cNvSpPr>
          <p:nvPr>
            <p:ph type="subTitle" idx="1"/>
          </p:nvPr>
        </p:nvSpPr>
        <p:spPr>
          <a:xfrm>
            <a:off x="303212" y="1600200"/>
            <a:ext cx="11430000" cy="4953000"/>
          </a:xfrm>
        </p:spPr>
        <p:txBody>
          <a:bodyPr>
            <a:normAutofit fontScale="92500"/>
          </a:bodyPr>
          <a:lstStyle/>
          <a:p>
            <a:r>
              <a:rPr lang="en-US" sz="3600" b="1" dirty="0"/>
              <a:t>SEVIS: </a:t>
            </a:r>
            <a:r>
              <a:rPr lang="en-US" sz="3600" b="1" u="sng" dirty="0"/>
              <a:t>S</a:t>
            </a:r>
            <a:r>
              <a:rPr lang="en-US" sz="3600" b="1" dirty="0"/>
              <a:t>tudent and </a:t>
            </a:r>
            <a:r>
              <a:rPr lang="en-US" sz="3600" b="1" u="sng" dirty="0"/>
              <a:t>E</a:t>
            </a:r>
            <a:r>
              <a:rPr lang="en-US" sz="3600" b="1" dirty="0"/>
              <a:t>xchange </a:t>
            </a:r>
            <a:r>
              <a:rPr lang="en-US" sz="3600" b="1" u="sng" dirty="0"/>
              <a:t>V</a:t>
            </a:r>
            <a:r>
              <a:rPr lang="en-US" sz="3600" b="1" dirty="0"/>
              <a:t>isitor </a:t>
            </a:r>
            <a:r>
              <a:rPr lang="en-US" sz="3600" b="1" u="sng" dirty="0"/>
              <a:t>I</a:t>
            </a:r>
            <a:r>
              <a:rPr lang="en-US" sz="3600" b="1" dirty="0"/>
              <a:t>nformation </a:t>
            </a:r>
            <a:r>
              <a:rPr lang="en-US" sz="3600" b="1" u="sng" dirty="0"/>
              <a:t>S</a:t>
            </a:r>
            <a:r>
              <a:rPr lang="en-US" sz="3600" b="1" dirty="0"/>
              <a:t>ystem</a:t>
            </a:r>
          </a:p>
          <a:p>
            <a:endParaRPr lang="en-US" sz="2600" b="1" dirty="0"/>
          </a:p>
          <a:p>
            <a:r>
              <a:rPr lang="en-US" sz="3600" b="1" dirty="0"/>
              <a:t>Since January of 2003, all international students who have required an I-20 have had an electronic record created in the database SEVIS.</a:t>
            </a:r>
          </a:p>
          <a:p>
            <a:r>
              <a:rPr lang="en-US" sz="3600" b="1" dirty="0"/>
              <a:t> </a:t>
            </a:r>
          </a:p>
          <a:p>
            <a:r>
              <a:rPr lang="en-US" sz="3600" b="1" dirty="0"/>
              <a:t>All educational institutions who admit and enroll F, J or M visa students MUST, by law, use SEVIS.</a:t>
            </a:r>
          </a:p>
          <a:p>
            <a:endParaRPr lang="en-US" sz="2600" b="1" dirty="0"/>
          </a:p>
          <a:p>
            <a:pPr algn="ctr"/>
            <a:r>
              <a:rPr lang="en-US" sz="3900" b="1" dirty="0"/>
              <a:t>SEVIS requires the University to report the activities of each student regularly.</a:t>
            </a:r>
          </a:p>
          <a:p>
            <a:pPr>
              <a:buFont typeface="Courier New" pitchFamily="49" charset="0"/>
              <a:buChar char="o"/>
            </a:pPr>
            <a:endParaRPr lang="en-US" sz="3600" dirty="0"/>
          </a:p>
        </p:txBody>
      </p:sp>
    </p:spTree>
    <p:extLst>
      <p:ext uri="{BB962C8B-B14F-4D97-AF65-F5344CB8AC3E}">
        <p14:creationId xmlns:p14="http://schemas.microsoft.com/office/powerpoint/2010/main" val="17866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9412" y="228600"/>
            <a:ext cx="11277600" cy="838200"/>
          </a:xfrm>
        </p:spPr>
        <p:txBody>
          <a:bodyPr/>
          <a:lstStyle/>
          <a:p>
            <a:r>
              <a:rPr lang="en-US" dirty="0"/>
              <a:t>What must the University report to </a:t>
            </a:r>
            <a:r>
              <a:rPr lang="en-US" dirty="0" err="1"/>
              <a:t>sevis</a:t>
            </a:r>
            <a:r>
              <a:rPr lang="en-US" dirty="0"/>
              <a:t>?</a:t>
            </a:r>
          </a:p>
        </p:txBody>
      </p:sp>
      <p:graphicFrame>
        <p:nvGraphicFramePr>
          <p:cNvPr id="7" name="Diagram 6"/>
          <p:cNvGraphicFramePr/>
          <p:nvPr>
            <p:extLst>
              <p:ext uri="{D42A27DB-BD31-4B8C-83A1-F6EECF244321}">
                <p14:modId xmlns:p14="http://schemas.microsoft.com/office/powerpoint/2010/main" val="3508440123"/>
              </p:ext>
            </p:extLst>
          </p:nvPr>
        </p:nvGraphicFramePr>
        <p:xfrm>
          <a:off x="1179512" y="762000"/>
          <a:ext cx="6476999"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656840252"/>
              </p:ext>
            </p:extLst>
          </p:nvPr>
        </p:nvGraphicFramePr>
        <p:xfrm>
          <a:off x="4570412" y="800100"/>
          <a:ext cx="6400800" cy="556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4"/>
          <p:cNvSpPr txBox="1">
            <a:spLocks/>
          </p:cNvSpPr>
          <p:nvPr/>
        </p:nvSpPr>
        <p:spPr>
          <a:xfrm>
            <a:off x="885120" y="5905500"/>
            <a:ext cx="10591800" cy="7723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r>
              <a:rPr lang="en-US" sz="2000" dirty="0">
                <a:solidFill>
                  <a:srgbClr val="545454">
                    <a:lumMod val="50000"/>
                  </a:srgbClr>
                </a:solidFill>
              </a:rPr>
              <a:t>Visit </a:t>
            </a:r>
            <a:r>
              <a:rPr lang="en-US" sz="2000" dirty="0">
                <a:solidFill>
                  <a:srgbClr val="545454">
                    <a:lumMod val="50000"/>
                  </a:srgbClr>
                </a:solidFill>
                <a:hlinkClick r:id="rId13"/>
              </a:rPr>
              <a:t>http://www.umassd.edu/international_students</a:t>
            </a:r>
            <a:r>
              <a:rPr lang="en-US" sz="2000" dirty="0">
                <a:solidFill>
                  <a:srgbClr val="545454">
                    <a:lumMod val="50000"/>
                  </a:srgbClr>
                </a:solidFill>
              </a:rPr>
              <a:t> for more information!</a:t>
            </a:r>
          </a:p>
          <a:p>
            <a:pPr algn="ctr"/>
            <a:r>
              <a:rPr lang="en-US" sz="2000" dirty="0">
                <a:solidFill>
                  <a:srgbClr val="FF0000"/>
                </a:solidFill>
              </a:rPr>
              <a:t>It is your responsibility to maintain status.</a:t>
            </a:r>
            <a:r>
              <a:rPr lang="en-US" sz="2000" dirty="0">
                <a:solidFill>
                  <a:srgbClr val="545454">
                    <a:lumMod val="50000"/>
                  </a:srgbClr>
                </a:solidFill>
              </a:rPr>
              <a:t> </a:t>
            </a:r>
          </a:p>
        </p:txBody>
      </p:sp>
      <p:grpSp>
        <p:nvGrpSpPr>
          <p:cNvPr id="15" name="Group 14"/>
          <p:cNvGrpSpPr/>
          <p:nvPr/>
        </p:nvGrpSpPr>
        <p:grpSpPr>
          <a:xfrm>
            <a:off x="4875212" y="2692400"/>
            <a:ext cx="1546860" cy="1778000"/>
            <a:chOff x="3654856" y="1892300"/>
            <a:chExt cx="1546860" cy="1778000"/>
          </a:xfrm>
        </p:grpSpPr>
        <p:sp>
          <p:nvSpPr>
            <p:cNvPr id="16" name="Hexagon 15"/>
            <p:cNvSpPr/>
            <p:nvPr/>
          </p:nvSpPr>
          <p:spPr>
            <a:xfrm rot="5400000">
              <a:off x="3539286" y="2007870"/>
              <a:ext cx="1778000" cy="1546860"/>
            </a:xfrm>
            <a:prstGeom prst="hexagon">
              <a:avLst>
                <a:gd name="adj" fmla="val 25000"/>
                <a:gd name="vf" fmla="val 115470"/>
              </a:avLst>
            </a:prstGeom>
          </p:spPr>
          <p:style>
            <a:lnRef idx="2">
              <a:schemeClr val="lt1">
                <a:hueOff val="0"/>
                <a:satOff val="0"/>
                <a:lumOff val="0"/>
                <a:alphaOff val="0"/>
              </a:schemeClr>
            </a:lnRef>
            <a:fillRef idx="1">
              <a:schemeClr val="accent3">
                <a:alpha val="90000"/>
                <a:hueOff val="0"/>
                <a:satOff val="0"/>
                <a:lumOff val="0"/>
                <a:alphaOff val="-24000"/>
              </a:schemeClr>
            </a:fillRef>
            <a:effectRef idx="0">
              <a:schemeClr val="accent3">
                <a:alpha val="90000"/>
                <a:hueOff val="0"/>
                <a:satOff val="0"/>
                <a:lumOff val="0"/>
                <a:alphaOff val="-24000"/>
              </a:schemeClr>
            </a:effectRef>
            <a:fontRef idx="minor">
              <a:schemeClr val="lt1"/>
            </a:fontRef>
          </p:style>
        </p:sp>
        <p:sp>
          <p:nvSpPr>
            <p:cNvPr id="17" name="Hexagon 4"/>
            <p:cNvSpPr/>
            <p:nvPr/>
          </p:nvSpPr>
          <p:spPr>
            <a:xfrm>
              <a:off x="3895908" y="2169372"/>
              <a:ext cx="1064756" cy="1223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r>
                <a:rPr lang="en-US" sz="1400" dirty="0">
                  <a:solidFill>
                    <a:prstClr val="white"/>
                  </a:solidFill>
                </a:rPr>
                <a:t>If you are not making progress towards completing your program</a:t>
              </a:r>
            </a:p>
          </p:txBody>
        </p:sp>
      </p:grpSp>
      <p:sp>
        <p:nvSpPr>
          <p:cNvPr id="20" name="Hexagon 4"/>
          <p:cNvSpPr/>
          <p:nvPr/>
        </p:nvSpPr>
        <p:spPr>
          <a:xfrm>
            <a:off x="1560511" y="2969472"/>
            <a:ext cx="1333501" cy="11453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endParaRPr lang="en-US" sz="1600" b="1" dirty="0">
              <a:solidFill>
                <a:prstClr val="white"/>
              </a:solidFill>
            </a:endParaRPr>
          </a:p>
        </p:txBody>
      </p:sp>
      <p:grpSp>
        <p:nvGrpSpPr>
          <p:cNvPr id="21" name="Group 20"/>
          <p:cNvGrpSpPr/>
          <p:nvPr/>
        </p:nvGrpSpPr>
        <p:grpSpPr>
          <a:xfrm>
            <a:off x="9066212" y="4193328"/>
            <a:ext cx="1565274" cy="1799166"/>
            <a:chOff x="1165860" y="3446949"/>
            <a:chExt cx="1565274" cy="1799166"/>
          </a:xfrm>
        </p:grpSpPr>
        <p:sp>
          <p:nvSpPr>
            <p:cNvPr id="22" name="Hexagon 21"/>
            <p:cNvSpPr/>
            <p:nvPr/>
          </p:nvSpPr>
          <p:spPr>
            <a:xfrm rot="5400000">
              <a:off x="1048914" y="3563895"/>
              <a:ext cx="1799166" cy="1565274"/>
            </a:xfrm>
            <a:prstGeom prst="hexagon">
              <a:avLst>
                <a:gd name="adj" fmla="val 25000"/>
                <a:gd name="vf" fmla="val 115470"/>
              </a:avLst>
            </a:prstGeom>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23" name="Hexagon 4"/>
            <p:cNvSpPr/>
            <p:nvPr/>
          </p:nvSpPr>
          <p:spPr>
            <a:xfrm>
              <a:off x="1165860" y="3727319"/>
              <a:ext cx="1524000" cy="1238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US" sz="2000" b="1" dirty="0">
                  <a:solidFill>
                    <a:prstClr val="white"/>
                  </a:solidFill>
                </a:rPr>
                <a:t>Your phone #, email address</a:t>
              </a:r>
            </a:p>
          </p:txBody>
        </p:sp>
      </p:grpSp>
      <p:sp>
        <p:nvSpPr>
          <p:cNvPr id="26" name="Hexagon 4"/>
          <p:cNvSpPr/>
          <p:nvPr/>
        </p:nvSpPr>
        <p:spPr>
          <a:xfrm>
            <a:off x="10119745" y="2976869"/>
            <a:ext cx="1064756" cy="1223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r>
              <a:rPr lang="en-US" sz="1900" b="1" dirty="0">
                <a:solidFill>
                  <a:prstClr val="white"/>
                </a:solidFill>
              </a:rPr>
              <a:t>Site of activity</a:t>
            </a:r>
          </a:p>
        </p:txBody>
      </p:sp>
      <p:sp>
        <p:nvSpPr>
          <p:cNvPr id="29" name="Hexagon 4"/>
          <p:cNvSpPr/>
          <p:nvPr/>
        </p:nvSpPr>
        <p:spPr>
          <a:xfrm>
            <a:off x="1729810" y="2976869"/>
            <a:ext cx="1064756" cy="1223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b="1" i="1" kern="1200" dirty="0"/>
          </a:p>
        </p:txBody>
      </p:sp>
      <p:grpSp>
        <p:nvGrpSpPr>
          <p:cNvPr id="18" name="Group 17"/>
          <p:cNvGrpSpPr/>
          <p:nvPr/>
        </p:nvGrpSpPr>
        <p:grpSpPr>
          <a:xfrm>
            <a:off x="1444624" y="2692400"/>
            <a:ext cx="1565274" cy="1799166"/>
            <a:chOff x="2007869" y="1919816"/>
            <a:chExt cx="1565274" cy="1799166"/>
          </a:xfrm>
        </p:grpSpPr>
        <p:sp>
          <p:nvSpPr>
            <p:cNvPr id="19" name="Hexagon 18"/>
            <p:cNvSpPr/>
            <p:nvPr/>
          </p:nvSpPr>
          <p:spPr>
            <a:xfrm rot="5400000">
              <a:off x="1890923" y="2036762"/>
              <a:ext cx="1799166" cy="1565274"/>
            </a:xfrm>
            <a:prstGeom prst="hexagon">
              <a:avLst>
                <a:gd name="adj" fmla="val 25000"/>
                <a:gd name="vf" fmla="val 115470"/>
              </a:avLst>
            </a:prstGeom>
          </p:spPr>
          <p:style>
            <a:lnRef idx="2">
              <a:schemeClr val="lt1">
                <a:hueOff val="0"/>
                <a:satOff val="0"/>
                <a:lumOff val="0"/>
                <a:alphaOff val="0"/>
              </a:schemeClr>
            </a:lnRef>
            <a:fillRef idx="1">
              <a:schemeClr val="accent3">
                <a:alpha val="90000"/>
                <a:hueOff val="0"/>
                <a:satOff val="0"/>
                <a:lumOff val="0"/>
                <a:alphaOff val="-16000"/>
              </a:schemeClr>
            </a:fillRef>
            <a:effectRef idx="0">
              <a:schemeClr val="accent3">
                <a:alpha val="90000"/>
                <a:hueOff val="0"/>
                <a:satOff val="0"/>
                <a:lumOff val="0"/>
                <a:alphaOff val="-16000"/>
              </a:schemeClr>
            </a:effectRef>
            <a:fontRef idx="minor">
              <a:schemeClr val="lt1"/>
            </a:fontRef>
          </p:style>
        </p:sp>
        <p:sp>
          <p:nvSpPr>
            <p:cNvPr id="24" name="Hexagon 4"/>
            <p:cNvSpPr/>
            <p:nvPr/>
          </p:nvSpPr>
          <p:spPr>
            <a:xfrm>
              <a:off x="2123756" y="2200186"/>
              <a:ext cx="1333501" cy="1238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b="1" kern="1200" dirty="0"/>
                <a:t>Pre authorized reduced course load</a:t>
              </a:r>
            </a:p>
          </p:txBody>
        </p:sp>
      </p:grpSp>
      <p:grpSp>
        <p:nvGrpSpPr>
          <p:cNvPr id="25" name="Group 24"/>
          <p:cNvGrpSpPr/>
          <p:nvPr/>
        </p:nvGrpSpPr>
        <p:grpSpPr>
          <a:xfrm>
            <a:off x="9045575" y="1182669"/>
            <a:ext cx="1565274" cy="1799166"/>
            <a:chOff x="2007869" y="1919816"/>
            <a:chExt cx="1565274" cy="1799166"/>
          </a:xfrm>
        </p:grpSpPr>
        <p:sp>
          <p:nvSpPr>
            <p:cNvPr id="27" name="Hexagon 26"/>
            <p:cNvSpPr/>
            <p:nvPr/>
          </p:nvSpPr>
          <p:spPr>
            <a:xfrm rot="5400000">
              <a:off x="1890923" y="2036762"/>
              <a:ext cx="1799166" cy="1565274"/>
            </a:xfrm>
            <a:prstGeom prst="hexagon">
              <a:avLst>
                <a:gd name="adj" fmla="val 25000"/>
                <a:gd name="vf" fmla="val 115470"/>
              </a:avLst>
            </a:prstGeom>
          </p:spPr>
          <p:style>
            <a:lnRef idx="2">
              <a:schemeClr val="lt1">
                <a:hueOff val="0"/>
                <a:satOff val="0"/>
                <a:lumOff val="0"/>
                <a:alphaOff val="0"/>
              </a:schemeClr>
            </a:lnRef>
            <a:fillRef idx="1">
              <a:schemeClr val="accent3">
                <a:alpha val="90000"/>
                <a:hueOff val="0"/>
                <a:satOff val="0"/>
                <a:lumOff val="0"/>
                <a:alphaOff val="-16000"/>
              </a:schemeClr>
            </a:fillRef>
            <a:effectRef idx="0">
              <a:schemeClr val="accent3">
                <a:alpha val="90000"/>
                <a:hueOff val="0"/>
                <a:satOff val="0"/>
                <a:lumOff val="0"/>
                <a:alphaOff val="-16000"/>
              </a:schemeClr>
            </a:effectRef>
            <a:fontRef idx="minor">
              <a:schemeClr val="lt1"/>
            </a:fontRef>
          </p:style>
        </p:sp>
        <p:sp>
          <p:nvSpPr>
            <p:cNvPr id="28" name="Hexagon 4"/>
            <p:cNvSpPr/>
            <p:nvPr/>
          </p:nvSpPr>
          <p:spPr>
            <a:xfrm>
              <a:off x="2028506" y="2200186"/>
              <a:ext cx="1523999" cy="1238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b="1" kern="1200" dirty="0"/>
                <a:t>Authorized employment (CPT or OPT)</a:t>
              </a:r>
            </a:p>
          </p:txBody>
        </p:sp>
      </p:grpSp>
      <p:sp>
        <p:nvSpPr>
          <p:cNvPr id="30" name="Hexagon 4"/>
          <p:cNvSpPr/>
          <p:nvPr/>
        </p:nvSpPr>
        <p:spPr>
          <a:xfrm>
            <a:off x="6663124" y="2976869"/>
            <a:ext cx="1319461" cy="1106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r>
              <a:rPr lang="en-US" sz="1600" b="1" dirty="0">
                <a:solidFill>
                  <a:prstClr val="white"/>
                </a:solidFill>
              </a:rPr>
              <a:t>Add/Edit/Remove F-2 Dependent Information</a:t>
            </a:r>
          </a:p>
        </p:txBody>
      </p:sp>
    </p:spTree>
    <p:extLst>
      <p:ext uri="{BB962C8B-B14F-4D97-AF65-F5344CB8AC3E}">
        <p14:creationId xmlns:p14="http://schemas.microsoft.com/office/powerpoint/2010/main" val="2987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023B-4BB9-42A0-86EF-F8E99DE562F4}"/>
              </a:ext>
            </a:extLst>
          </p:cNvPr>
          <p:cNvSpPr>
            <a:spLocks noGrp="1"/>
          </p:cNvSpPr>
          <p:nvPr>
            <p:ph type="title"/>
          </p:nvPr>
        </p:nvSpPr>
        <p:spPr/>
        <p:txBody>
          <a:bodyPr>
            <a:normAutofit fontScale="90000"/>
          </a:bodyPr>
          <a:lstStyle/>
          <a:p>
            <a:r>
              <a:rPr lang="en-US" sz="5400" b="1" dirty="0"/>
              <a:t>Reduced course load (</a:t>
            </a:r>
            <a:r>
              <a:rPr lang="en-US" sz="5400" b="1" dirty="0" err="1"/>
              <a:t>rcl</a:t>
            </a:r>
            <a:r>
              <a:rPr lang="en-US" sz="5400" b="1" dirty="0"/>
              <a:t>)</a:t>
            </a:r>
          </a:p>
        </p:txBody>
      </p:sp>
      <p:sp>
        <p:nvSpPr>
          <p:cNvPr id="3" name="Content Placeholder 2">
            <a:extLst>
              <a:ext uri="{FF2B5EF4-FFF2-40B4-BE49-F238E27FC236}">
                <a16:creationId xmlns:a16="http://schemas.microsoft.com/office/drawing/2014/main" id="{A9DB4B34-7A77-4AF3-AF74-151E89EAA322}"/>
              </a:ext>
            </a:extLst>
          </p:cNvPr>
          <p:cNvSpPr>
            <a:spLocks noGrp="1"/>
          </p:cNvSpPr>
          <p:nvPr>
            <p:ph sz="half" idx="1"/>
          </p:nvPr>
        </p:nvSpPr>
        <p:spPr/>
        <p:txBody>
          <a:bodyPr/>
          <a:lstStyle/>
          <a:p>
            <a:r>
              <a:rPr lang="en-US" dirty="0"/>
              <a:t>Academic Reasons</a:t>
            </a:r>
          </a:p>
          <a:p>
            <a:pPr lvl="1"/>
            <a:r>
              <a:rPr lang="en-US" b="1" dirty="0"/>
              <a:t>First Semester </a:t>
            </a:r>
            <a:r>
              <a:rPr lang="en-US" dirty="0"/>
              <a:t>initial difficulties with English language, initial difficulties with reading, unfamiliarity with American teaching methods, improper course level placement</a:t>
            </a:r>
          </a:p>
          <a:p>
            <a:pPr lvl="1"/>
            <a:r>
              <a:rPr lang="en-US" b="1" dirty="0"/>
              <a:t>Final Semester </a:t>
            </a:r>
            <a:r>
              <a:rPr lang="en-US" dirty="0"/>
              <a:t>of credit course work, including credit-bearing thesis registration</a:t>
            </a:r>
          </a:p>
        </p:txBody>
      </p:sp>
      <p:sp>
        <p:nvSpPr>
          <p:cNvPr id="4" name="Content Placeholder 3">
            <a:extLst>
              <a:ext uri="{FF2B5EF4-FFF2-40B4-BE49-F238E27FC236}">
                <a16:creationId xmlns:a16="http://schemas.microsoft.com/office/drawing/2014/main" id="{FEA6F355-6C05-4DEA-8309-3E0AF356B0A3}"/>
              </a:ext>
            </a:extLst>
          </p:cNvPr>
          <p:cNvSpPr>
            <a:spLocks noGrp="1"/>
          </p:cNvSpPr>
          <p:nvPr>
            <p:ph sz="half" idx="2"/>
          </p:nvPr>
        </p:nvSpPr>
        <p:spPr/>
        <p:txBody>
          <a:bodyPr/>
          <a:lstStyle/>
          <a:p>
            <a:r>
              <a:rPr lang="en-US" dirty="0"/>
              <a:t>Medical Reason</a:t>
            </a:r>
          </a:p>
          <a:p>
            <a:pPr lvl="1"/>
            <a:r>
              <a:rPr lang="en-US" dirty="0"/>
              <a:t>Physical and/or mental health with medical documentation</a:t>
            </a:r>
          </a:p>
        </p:txBody>
      </p:sp>
    </p:spTree>
    <p:extLst>
      <p:ext uri="{BB962C8B-B14F-4D97-AF65-F5344CB8AC3E}">
        <p14:creationId xmlns:p14="http://schemas.microsoft.com/office/powerpoint/2010/main" val="327367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836612" y="457200"/>
            <a:ext cx="10668000" cy="1066800"/>
          </a:xfrm>
        </p:spPr>
        <p:txBody>
          <a:bodyPr>
            <a:normAutofit/>
          </a:bodyPr>
          <a:lstStyle/>
          <a:p>
            <a:pPr algn="ctr"/>
            <a:r>
              <a:rPr lang="en-US" sz="6000" b="1" dirty="0"/>
              <a:t>Leaving the us</a:t>
            </a:r>
          </a:p>
        </p:txBody>
      </p:sp>
      <p:sp>
        <p:nvSpPr>
          <p:cNvPr id="10" name="Subtitle 9"/>
          <p:cNvSpPr>
            <a:spLocks noGrp="1"/>
          </p:cNvSpPr>
          <p:nvPr>
            <p:ph type="subTitle" idx="1"/>
          </p:nvPr>
        </p:nvSpPr>
        <p:spPr>
          <a:xfrm>
            <a:off x="303212" y="1524000"/>
            <a:ext cx="11430000" cy="5029200"/>
          </a:xfrm>
        </p:spPr>
        <p:txBody>
          <a:bodyPr>
            <a:normAutofit fontScale="92500" lnSpcReduction="20000"/>
          </a:bodyPr>
          <a:lstStyle/>
          <a:p>
            <a:endParaRPr lang="en-US" sz="3600" dirty="0">
              <a:latin typeface="Arial" charset="0"/>
            </a:endParaRPr>
          </a:p>
          <a:p>
            <a:r>
              <a:rPr lang="en-US" sz="3600" dirty="0">
                <a:latin typeface="Arial" charset="0"/>
              </a:rPr>
              <a:t>When your program is finished, for example, either when you complete your academic program requirements, or when you reach the end of your authorized post-completion practical training (OPT) you will enter your </a:t>
            </a:r>
            <a:r>
              <a:rPr lang="en-US" sz="3600" b="1" dirty="0">
                <a:latin typeface="Arial" charset="0"/>
              </a:rPr>
              <a:t>grace period </a:t>
            </a:r>
            <a:r>
              <a:rPr lang="en-US" sz="3600" dirty="0">
                <a:latin typeface="Arial" charset="0"/>
              </a:rPr>
              <a:t>and must be prepared to leave the country within 60 days. You may not work or study during the grace period.</a:t>
            </a:r>
          </a:p>
          <a:p>
            <a:endParaRPr lang="en-US" sz="3600" dirty="0">
              <a:latin typeface="Arial" charset="0"/>
            </a:endParaRPr>
          </a:p>
          <a:p>
            <a:r>
              <a:rPr lang="en-US" sz="3600" dirty="0">
                <a:latin typeface="Arial" charset="0"/>
              </a:rPr>
              <a:t>You may not remain in the US after you complete your degree program (and the sixty days grace period) unless you have been authorized for post completion Optional Practical Training (OPT), are admitted and enroll in another UMass Dartmouth degree program, transfer to another institution, or change your status.</a:t>
            </a:r>
          </a:p>
        </p:txBody>
      </p:sp>
      <p:sp>
        <p:nvSpPr>
          <p:cNvPr id="3" name="Speech Bubble: Oval 2">
            <a:extLst>
              <a:ext uri="{FF2B5EF4-FFF2-40B4-BE49-F238E27FC236}">
                <a16:creationId xmlns:a16="http://schemas.microsoft.com/office/drawing/2014/main" id="{AA17B913-235F-49AD-86FD-424D73E39FF6}"/>
              </a:ext>
            </a:extLst>
          </p:cNvPr>
          <p:cNvSpPr/>
          <p:nvPr/>
        </p:nvSpPr>
        <p:spPr>
          <a:xfrm>
            <a:off x="9180512" y="152400"/>
            <a:ext cx="2438400" cy="1371600"/>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Wait…but I just arrived!</a:t>
            </a:r>
          </a:p>
        </p:txBody>
      </p:sp>
    </p:spTree>
    <p:extLst>
      <p:ext uri="{BB962C8B-B14F-4D97-AF65-F5344CB8AC3E}">
        <p14:creationId xmlns:p14="http://schemas.microsoft.com/office/powerpoint/2010/main" val="17866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836612" y="457200"/>
            <a:ext cx="10668000" cy="1066800"/>
          </a:xfrm>
        </p:spPr>
        <p:txBody>
          <a:bodyPr>
            <a:normAutofit/>
          </a:bodyPr>
          <a:lstStyle/>
          <a:p>
            <a:pPr algn="ctr"/>
            <a:r>
              <a:rPr lang="en-US" sz="6000" b="1" dirty="0"/>
              <a:t>Leaving the us</a:t>
            </a:r>
          </a:p>
        </p:txBody>
      </p:sp>
      <p:sp>
        <p:nvSpPr>
          <p:cNvPr id="10" name="Subtitle 9"/>
          <p:cNvSpPr>
            <a:spLocks noGrp="1"/>
          </p:cNvSpPr>
          <p:nvPr>
            <p:ph type="subTitle" idx="1"/>
          </p:nvPr>
        </p:nvSpPr>
        <p:spPr>
          <a:xfrm>
            <a:off x="684212" y="1524000"/>
            <a:ext cx="11049000" cy="5029200"/>
          </a:xfrm>
        </p:spPr>
        <p:txBody>
          <a:bodyPr>
            <a:normAutofit fontScale="92500" lnSpcReduction="20000"/>
          </a:bodyPr>
          <a:lstStyle/>
          <a:p>
            <a:r>
              <a:rPr lang="en-US" sz="3600" dirty="0">
                <a:latin typeface="Arial" charset="0"/>
              </a:rPr>
              <a:t>If you must end your participation in the academic program because you are dismissed for academic or behavioral reasons, then you are no longer “in status.” In this case you must leave the U.S. immediately and are not eligible for the 60 day “grace period.”</a:t>
            </a:r>
          </a:p>
          <a:p>
            <a:endParaRPr lang="en-US" sz="3600" dirty="0">
              <a:latin typeface="Arial" charset="0"/>
            </a:endParaRPr>
          </a:p>
          <a:p>
            <a:r>
              <a:rPr lang="en-US" sz="3600" dirty="0">
                <a:latin typeface="Arial" charset="0"/>
              </a:rPr>
              <a:t>If you fail to follow the regulations, fall out of “status” and you apply for reinstatement and are denied the request, you will be required to leave the U.S.</a:t>
            </a:r>
          </a:p>
          <a:p>
            <a:endParaRPr lang="en-US" sz="3600" dirty="0">
              <a:latin typeface="Arial" charset="0"/>
            </a:endParaRPr>
          </a:p>
          <a:p>
            <a:r>
              <a:rPr lang="en-US" sz="3600" dirty="0">
                <a:latin typeface="Arial" charset="0"/>
              </a:rPr>
              <a:t>Prior to taking an academic leave of absence for personal or medical reasons from your program you must consult with the International Student &amp; Scholar Center regarding your status.</a:t>
            </a:r>
          </a:p>
        </p:txBody>
      </p:sp>
    </p:spTree>
    <p:extLst>
      <p:ext uri="{BB962C8B-B14F-4D97-AF65-F5344CB8AC3E}">
        <p14:creationId xmlns:p14="http://schemas.microsoft.com/office/powerpoint/2010/main" val="17866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r>
              <a:rPr lang="en-US" b="1" dirty="0" err="1"/>
              <a:t>Umass</a:t>
            </a:r>
            <a:r>
              <a:rPr lang="en-US" b="1" dirty="0"/>
              <a:t> </a:t>
            </a:r>
            <a:r>
              <a:rPr lang="en-US" b="1" dirty="0" err="1"/>
              <a:t>dartmouth</a:t>
            </a:r>
            <a:r>
              <a:rPr lang="en-US" b="1" dirty="0"/>
              <a:t> email</a:t>
            </a:r>
          </a:p>
        </p:txBody>
      </p:sp>
      <p:sp>
        <p:nvSpPr>
          <p:cNvPr id="10" name="Subtitle 9"/>
          <p:cNvSpPr>
            <a:spLocks noGrp="1"/>
          </p:cNvSpPr>
          <p:nvPr>
            <p:ph type="subTitle" idx="1"/>
          </p:nvPr>
        </p:nvSpPr>
        <p:spPr>
          <a:xfrm>
            <a:off x="989012" y="1600200"/>
            <a:ext cx="10210800" cy="4648200"/>
          </a:xfrm>
        </p:spPr>
        <p:txBody>
          <a:bodyPr/>
          <a:lstStyle/>
          <a:p>
            <a:r>
              <a:rPr lang="en-US" sz="3200" b="1" dirty="0"/>
              <a:t>We will contact you by emailing your UMass Dartmouth email address.</a:t>
            </a:r>
          </a:p>
          <a:p>
            <a:endParaRPr lang="en-US" sz="3200" b="1" dirty="0"/>
          </a:p>
          <a:p>
            <a:r>
              <a:rPr lang="en-US" sz="3200" b="1" dirty="0"/>
              <a:t>Only University emails are considered official forms of communication.</a:t>
            </a:r>
          </a:p>
          <a:p>
            <a:endParaRPr lang="en-US" sz="3200" b="1" dirty="0"/>
          </a:p>
          <a:p>
            <a:r>
              <a:rPr lang="en-US" sz="3200" b="1" dirty="0"/>
              <a:t>Please review your UMass Dartmouth email account daily!</a:t>
            </a:r>
          </a:p>
          <a:p>
            <a:endParaRPr lang="en-US" dirty="0"/>
          </a:p>
        </p:txBody>
      </p:sp>
    </p:spTree>
    <p:extLst>
      <p:ext uri="{BB962C8B-B14F-4D97-AF65-F5344CB8AC3E}">
        <p14:creationId xmlns:p14="http://schemas.microsoft.com/office/powerpoint/2010/main" val="17243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lstStyle/>
          <a:p>
            <a:r>
              <a:rPr lang="en-US" b="1" dirty="0"/>
              <a:t>Important communication</a:t>
            </a:r>
          </a:p>
        </p:txBody>
      </p:sp>
      <p:sp>
        <p:nvSpPr>
          <p:cNvPr id="10" name="Subtitle 9"/>
          <p:cNvSpPr>
            <a:spLocks noGrp="1"/>
          </p:cNvSpPr>
          <p:nvPr>
            <p:ph type="subTitle" idx="1"/>
          </p:nvPr>
        </p:nvSpPr>
        <p:spPr>
          <a:xfrm>
            <a:off x="455612" y="1905000"/>
            <a:ext cx="11049000" cy="3429000"/>
          </a:xfrm>
        </p:spPr>
        <p:txBody>
          <a:bodyPr>
            <a:normAutofit/>
          </a:bodyPr>
          <a:lstStyle/>
          <a:p>
            <a:pPr algn="ctr"/>
            <a:r>
              <a:rPr lang="en-US" sz="3200" b="1" dirty="0">
                <a:solidFill>
                  <a:schemeClr val="tx2"/>
                </a:solidFill>
                <a:latin typeface="Arial" charset="0"/>
              </a:rPr>
              <a:t>Contact us at:</a:t>
            </a:r>
          </a:p>
          <a:p>
            <a:pPr algn="ctr"/>
            <a:r>
              <a:rPr lang="en-US" sz="3200" b="1" dirty="0">
                <a:solidFill>
                  <a:srgbClr val="0070C0"/>
                </a:solidFill>
                <a:latin typeface="Arial" charset="0"/>
              </a:rPr>
              <a:t>INTL_Office@umassd.edu</a:t>
            </a:r>
          </a:p>
          <a:p>
            <a:pPr algn="ctr"/>
            <a:endParaRPr lang="en-US" sz="1800" b="1" dirty="0">
              <a:solidFill>
                <a:schemeClr val="tx2"/>
              </a:solidFill>
              <a:latin typeface="Arial" charset="0"/>
            </a:endParaRPr>
          </a:p>
          <a:p>
            <a:pPr algn="ctr"/>
            <a:r>
              <a:rPr lang="en-US" sz="3200" b="1" dirty="0">
                <a:solidFill>
                  <a:schemeClr val="tx2"/>
                </a:solidFill>
                <a:latin typeface="Arial" charset="0"/>
              </a:rPr>
              <a:t>We will contact you with important information from:</a:t>
            </a:r>
          </a:p>
          <a:p>
            <a:pPr algn="ctr"/>
            <a:r>
              <a:rPr lang="en-US" sz="3200" b="1" dirty="0">
                <a:solidFill>
                  <a:srgbClr val="0070C0"/>
                </a:solidFill>
                <a:latin typeface="Arial" charset="0"/>
              </a:rPr>
              <a:t>ISO@umassd.edu</a:t>
            </a:r>
          </a:p>
          <a:p>
            <a:pPr algn="ctr"/>
            <a:endParaRPr lang="en-US" sz="1800" b="1" dirty="0">
              <a:solidFill>
                <a:schemeClr val="tx2"/>
              </a:solidFill>
              <a:latin typeface="Arial" charset="0"/>
            </a:endParaRPr>
          </a:p>
          <a:p>
            <a:pPr algn="ctr"/>
            <a:r>
              <a:rPr lang="en-US" sz="3200" b="1" dirty="0">
                <a:solidFill>
                  <a:schemeClr val="tx2"/>
                </a:solidFill>
                <a:latin typeface="Arial" charset="0"/>
              </a:rPr>
              <a:t>Have a question? Need a form? Check our website:</a:t>
            </a:r>
          </a:p>
          <a:p>
            <a:pPr algn="ctr"/>
            <a:r>
              <a:rPr lang="en-US" sz="3200" b="1" dirty="0">
                <a:solidFill>
                  <a:schemeClr val="tx2"/>
                </a:solidFill>
                <a:latin typeface="Arial" charset="0"/>
              </a:rPr>
              <a:t> </a:t>
            </a:r>
            <a:r>
              <a:rPr lang="en-US" sz="3200" b="1" dirty="0">
                <a:solidFill>
                  <a:srgbClr val="0070C0"/>
                </a:solidFill>
                <a:latin typeface="Arial" charset="0"/>
              </a:rPr>
              <a:t>www.umassd.edu/international_students/</a:t>
            </a:r>
          </a:p>
          <a:p>
            <a:endParaRPr lang="en-US" dirty="0"/>
          </a:p>
        </p:txBody>
      </p:sp>
    </p:spTree>
    <p:extLst>
      <p:ext uri="{BB962C8B-B14F-4D97-AF65-F5344CB8AC3E}">
        <p14:creationId xmlns:p14="http://schemas.microsoft.com/office/powerpoint/2010/main" val="42350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6ECB-4330-4007-B217-65828ECC562A}"/>
              </a:ext>
            </a:extLst>
          </p:cNvPr>
          <p:cNvSpPr>
            <a:spLocks noGrp="1"/>
          </p:cNvSpPr>
          <p:nvPr>
            <p:ph type="title"/>
          </p:nvPr>
        </p:nvSpPr>
        <p:spPr/>
        <p:txBody>
          <a:bodyPr/>
          <a:lstStyle/>
          <a:p>
            <a:r>
              <a:rPr lang="en-US" dirty="0"/>
              <a:t>Fall 2021: </a:t>
            </a:r>
            <a:r>
              <a:rPr lang="en-US" dirty="0" err="1"/>
              <a:t>Issc</a:t>
            </a:r>
            <a:r>
              <a:rPr lang="en-US" dirty="0"/>
              <a:t> operations</a:t>
            </a:r>
          </a:p>
        </p:txBody>
      </p:sp>
      <p:sp>
        <p:nvSpPr>
          <p:cNvPr id="3" name="Content Placeholder 2">
            <a:extLst>
              <a:ext uri="{FF2B5EF4-FFF2-40B4-BE49-F238E27FC236}">
                <a16:creationId xmlns:a16="http://schemas.microsoft.com/office/drawing/2014/main" id="{C4EE4CDD-F5CF-455C-AED8-74F5377A3AC1}"/>
              </a:ext>
            </a:extLst>
          </p:cNvPr>
          <p:cNvSpPr>
            <a:spLocks noGrp="1"/>
          </p:cNvSpPr>
          <p:nvPr>
            <p:ph idx="1"/>
          </p:nvPr>
        </p:nvSpPr>
        <p:spPr>
          <a:xfrm>
            <a:off x="1247008" y="2362200"/>
            <a:ext cx="9753600" cy="2743200"/>
          </a:xfrm>
        </p:spPr>
        <p:txBody>
          <a:bodyPr/>
          <a:lstStyle/>
          <a:p>
            <a:r>
              <a:rPr lang="en-US" dirty="0"/>
              <a:t>8 AM – 5 PM when University is open, by appointment only</a:t>
            </a:r>
          </a:p>
          <a:p>
            <a:r>
              <a:rPr lang="en-US" dirty="0"/>
              <a:t>One on One Advising Appointments</a:t>
            </a:r>
          </a:p>
          <a:p>
            <a:r>
              <a:rPr lang="en-US" dirty="0"/>
              <a:t>ISSC’s Virtual Advising Hour (Tuesdays at 2pm – See emails)</a:t>
            </a:r>
          </a:p>
          <a:p>
            <a:r>
              <a:rPr lang="en-US" dirty="0"/>
              <a:t>OPT &amp; CPT Virtual Workshops</a:t>
            </a:r>
          </a:p>
        </p:txBody>
      </p:sp>
    </p:spTree>
    <p:extLst>
      <p:ext uri="{BB962C8B-B14F-4D97-AF65-F5344CB8AC3E}">
        <p14:creationId xmlns:p14="http://schemas.microsoft.com/office/powerpoint/2010/main" val="21153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1"/>
            <a:ext cx="10210800" cy="914400"/>
          </a:xfrm>
        </p:spPr>
        <p:txBody>
          <a:bodyPr>
            <a:normAutofit/>
          </a:bodyPr>
          <a:lstStyle/>
          <a:p>
            <a:r>
              <a:rPr lang="en-US" sz="6000" b="1" dirty="0"/>
              <a:t>Please Remember…</a:t>
            </a:r>
          </a:p>
        </p:txBody>
      </p:sp>
      <p:sp>
        <p:nvSpPr>
          <p:cNvPr id="10" name="Subtitle 9"/>
          <p:cNvSpPr>
            <a:spLocks noGrp="1"/>
          </p:cNvSpPr>
          <p:nvPr>
            <p:ph type="subTitle" idx="1"/>
          </p:nvPr>
        </p:nvSpPr>
        <p:spPr>
          <a:xfrm>
            <a:off x="989012" y="1905000"/>
            <a:ext cx="10210800" cy="4267200"/>
          </a:xfrm>
        </p:spPr>
        <p:txBody>
          <a:bodyPr>
            <a:normAutofit/>
          </a:bodyPr>
          <a:lstStyle/>
          <a:p>
            <a:pPr>
              <a:buFont typeface="Wingdings" pitchFamily="2" charset="2"/>
              <a:buChar char="ü"/>
            </a:pPr>
            <a:r>
              <a:rPr lang="en-US" sz="4800" dirty="0">
                <a:solidFill>
                  <a:schemeClr val="tx2"/>
                </a:solidFill>
              </a:rPr>
              <a:t>CHECK IN eForm by Sept. 9</a:t>
            </a:r>
          </a:p>
          <a:p>
            <a:pPr>
              <a:buFont typeface="Wingdings" pitchFamily="2" charset="2"/>
              <a:buChar char="ü"/>
            </a:pPr>
            <a:endParaRPr lang="en-US" sz="3200" dirty="0">
              <a:solidFill>
                <a:schemeClr val="tx2"/>
              </a:solidFill>
            </a:endParaRPr>
          </a:p>
          <a:p>
            <a:pPr>
              <a:buFont typeface="Wingdings" pitchFamily="2" charset="2"/>
              <a:buChar char="ü"/>
            </a:pPr>
            <a:r>
              <a:rPr lang="en-US" sz="4800" dirty="0">
                <a:solidFill>
                  <a:schemeClr val="tx2"/>
                </a:solidFill>
              </a:rPr>
              <a:t>FULL TIME Enrollment </a:t>
            </a:r>
            <a:r>
              <a:rPr lang="en-US" sz="2200" dirty="0">
                <a:solidFill>
                  <a:schemeClr val="tx2"/>
                </a:solidFill>
              </a:rPr>
              <a:t>(at least 1 blended or face to face class in Fall 2021)</a:t>
            </a:r>
          </a:p>
          <a:p>
            <a:pPr>
              <a:buFont typeface="Wingdings" pitchFamily="2" charset="2"/>
              <a:buChar char="ü"/>
            </a:pPr>
            <a:endParaRPr lang="en-US" sz="2800" dirty="0">
              <a:solidFill>
                <a:schemeClr val="tx2"/>
              </a:solidFill>
            </a:endParaRPr>
          </a:p>
          <a:p>
            <a:pPr>
              <a:buFont typeface="Wingdings" pitchFamily="2" charset="2"/>
              <a:buChar char="ü"/>
            </a:pPr>
            <a:r>
              <a:rPr lang="en-US" sz="4800" dirty="0">
                <a:solidFill>
                  <a:schemeClr val="tx2"/>
                </a:solidFill>
              </a:rPr>
              <a:t>Accurate </a:t>
            </a:r>
            <a:r>
              <a:rPr lang="en-US" sz="4800" b="1" dirty="0">
                <a:solidFill>
                  <a:schemeClr val="tx2"/>
                </a:solidFill>
              </a:rPr>
              <a:t>local</a:t>
            </a:r>
            <a:r>
              <a:rPr lang="en-US" sz="4800" dirty="0">
                <a:solidFill>
                  <a:schemeClr val="tx2"/>
                </a:solidFill>
              </a:rPr>
              <a:t> US ADDRESS in your COIN account </a:t>
            </a:r>
            <a:r>
              <a:rPr lang="en-US" sz="2400" dirty="0">
                <a:solidFill>
                  <a:schemeClr val="tx2"/>
                </a:solidFill>
              </a:rPr>
              <a:t>(within 10 business days)</a:t>
            </a:r>
            <a:endParaRPr lang="en-US" sz="4800" dirty="0">
              <a:solidFill>
                <a:schemeClr val="tx2"/>
              </a:solidFill>
            </a:endParaRPr>
          </a:p>
        </p:txBody>
      </p:sp>
    </p:spTree>
    <p:extLst>
      <p:ext uri="{BB962C8B-B14F-4D97-AF65-F5344CB8AC3E}">
        <p14:creationId xmlns:p14="http://schemas.microsoft.com/office/powerpoint/2010/main" val="422824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2426" y="276003"/>
            <a:ext cx="9753600" cy="7921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3700" b="1" dirty="0"/>
              <a:t>Services offered by the ISSC:</a:t>
            </a:r>
          </a:p>
        </p:txBody>
      </p:sp>
      <p:sp>
        <p:nvSpPr>
          <p:cNvPr id="5" name="Content Placeholder 2"/>
          <p:cNvSpPr txBox="1">
            <a:spLocks/>
          </p:cNvSpPr>
          <p:nvPr/>
        </p:nvSpPr>
        <p:spPr>
          <a:xfrm>
            <a:off x="1183666" y="1068165"/>
            <a:ext cx="10701946" cy="4800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457200" lvl="0" indent="-457200">
              <a:buFont typeface="Arial" panose="020B0604020202020204" pitchFamily="34" charset="0"/>
              <a:buChar char="•"/>
            </a:pPr>
            <a:r>
              <a:rPr lang="en-US" sz="2800" dirty="0"/>
              <a:t>Provide support for visas and other immigration forms as well as required documentation for international students and scholars while in the US.</a:t>
            </a:r>
          </a:p>
          <a:p>
            <a:pPr marL="457200" lvl="0" indent="-457200">
              <a:buFont typeface="Arial" panose="020B0604020202020204" pitchFamily="34" charset="0"/>
              <a:buChar char="•"/>
            </a:pPr>
            <a:r>
              <a:rPr lang="en-US" sz="2800" dirty="0"/>
              <a:t>Provide Orientation for new international students.</a:t>
            </a:r>
          </a:p>
          <a:p>
            <a:pPr marL="457200" lvl="0" indent="-457200">
              <a:buFont typeface="Arial" panose="020B0604020202020204" pitchFamily="34" charset="0"/>
              <a:buChar char="•"/>
            </a:pPr>
            <a:r>
              <a:rPr lang="en-US" sz="2800" dirty="0"/>
              <a:t>Provide general advice and assistance with campus life and personal needs.</a:t>
            </a:r>
          </a:p>
          <a:p>
            <a:pPr marL="457200" lvl="0" indent="-457200">
              <a:buFont typeface="Arial" panose="020B0604020202020204" pitchFamily="34" charset="0"/>
              <a:buChar char="•"/>
            </a:pPr>
            <a:r>
              <a:rPr lang="en-US" sz="2800" dirty="0"/>
              <a:t>Offer workshops on employment and hot topics.</a:t>
            </a:r>
          </a:p>
          <a:p>
            <a:pPr marL="457200" lvl="0" indent="-457200">
              <a:buFont typeface="Arial" panose="020B0604020202020204" pitchFamily="34" charset="0"/>
              <a:buChar char="•"/>
            </a:pPr>
            <a:r>
              <a:rPr lang="en-US" sz="2800" dirty="0"/>
              <a:t>Co-sponsor cultural events with other organizations on campus.</a:t>
            </a:r>
          </a:p>
          <a:p>
            <a:endParaRPr lang="en-US" dirty="0"/>
          </a:p>
        </p:txBody>
      </p:sp>
      <p:pic>
        <p:nvPicPr>
          <p:cNvPr id="6" name="Picture 5" descr="A group of people in a room&#10;&#10;Description automatically generated">
            <a:extLst>
              <a:ext uri="{FF2B5EF4-FFF2-40B4-BE49-F238E27FC236}">
                <a16:creationId xmlns:a16="http://schemas.microsoft.com/office/drawing/2014/main" id="{32BA5E08-6E00-4C26-8787-40707DF1D3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660" b="23112"/>
          <a:stretch/>
        </p:blipFill>
        <p:spPr>
          <a:xfrm>
            <a:off x="3732212" y="4317651"/>
            <a:ext cx="6726874" cy="2540349"/>
          </a:xfrm>
          <a:prstGeom prst="rect">
            <a:avLst/>
          </a:prstGeom>
          <a:noFill/>
          <a:effectLst>
            <a:softEdge rad="127000"/>
          </a:effectLst>
        </p:spPr>
      </p:pic>
    </p:spTree>
    <p:extLst>
      <p:ext uri="{BB962C8B-B14F-4D97-AF65-F5344CB8AC3E}">
        <p14:creationId xmlns:p14="http://schemas.microsoft.com/office/powerpoint/2010/main" val="3640324744"/>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7514" y="1981200"/>
            <a:ext cx="11353800" cy="2438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endParaRPr lang="en-US" dirty="0"/>
          </a:p>
        </p:txBody>
      </p:sp>
      <p:sp>
        <p:nvSpPr>
          <p:cNvPr id="8" name="Oval Callout 7"/>
          <p:cNvSpPr/>
          <p:nvPr/>
        </p:nvSpPr>
        <p:spPr>
          <a:xfrm>
            <a:off x="5112964" y="936496"/>
            <a:ext cx="2725536" cy="1911083"/>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b="1" dirty="0"/>
          </a:p>
        </p:txBody>
      </p:sp>
      <p:sp>
        <p:nvSpPr>
          <p:cNvPr id="6" name="TextBox 5">
            <a:extLst>
              <a:ext uri="{FF2B5EF4-FFF2-40B4-BE49-F238E27FC236}">
                <a16:creationId xmlns:a16="http://schemas.microsoft.com/office/drawing/2014/main" id="{4C9168C5-FAAC-4297-AFA7-74CBE2ACC5A6}"/>
              </a:ext>
            </a:extLst>
          </p:cNvPr>
          <p:cNvSpPr txBox="1"/>
          <p:nvPr/>
        </p:nvSpPr>
        <p:spPr>
          <a:xfrm>
            <a:off x="1579558" y="3408515"/>
            <a:ext cx="9067800" cy="1754326"/>
          </a:xfrm>
          <a:prstGeom prst="rect">
            <a:avLst/>
          </a:prstGeom>
          <a:noFill/>
        </p:spPr>
        <p:txBody>
          <a:bodyPr wrap="square" rtlCol="0">
            <a:spAutoFit/>
          </a:bodyPr>
          <a:lstStyle/>
          <a:p>
            <a:pPr algn="ctr">
              <a:lnSpc>
                <a:spcPct val="90000"/>
              </a:lnSpc>
            </a:pPr>
            <a:r>
              <a:rPr lang="en-US" sz="2400" dirty="0">
                <a:latin typeface="Arial Narrow" panose="020B0606020202030204" pitchFamily="34" charset="0"/>
              </a:rPr>
              <a:t>International Student &amp; Scholar Center (ISSC)</a:t>
            </a:r>
          </a:p>
          <a:p>
            <a:pPr algn="ctr">
              <a:lnSpc>
                <a:spcPct val="90000"/>
              </a:lnSpc>
            </a:pPr>
            <a:r>
              <a:rPr lang="en-US" sz="2400" dirty="0">
                <a:latin typeface="Arial Narrow" panose="020B0606020202030204" pitchFamily="34" charset="0"/>
              </a:rPr>
              <a:t>Email Us: </a:t>
            </a:r>
            <a:r>
              <a:rPr lang="en-US" sz="2400" dirty="0">
                <a:latin typeface="Arial Narrow" panose="020B0606020202030204" pitchFamily="34" charset="0"/>
                <a:hlinkClick r:id="rId2"/>
              </a:rPr>
              <a:t>intl_</a:t>
            </a:r>
            <a:r>
              <a:rPr lang="en-US" sz="2400" u="sng" dirty="0">
                <a:latin typeface="Arial Narrow" panose="020B0606020202030204" pitchFamily="34" charset="0"/>
                <a:hlinkClick r:id="rId2"/>
              </a:rPr>
              <a:t>office</a:t>
            </a:r>
            <a:r>
              <a:rPr lang="en-US" sz="2400" dirty="0">
                <a:latin typeface="Arial Narrow" panose="020B0606020202030204" pitchFamily="34" charset="0"/>
                <a:hlinkClick r:id="rId2"/>
              </a:rPr>
              <a:t>@umassd.edu</a:t>
            </a:r>
            <a:endParaRPr lang="en-US" sz="2400" dirty="0">
              <a:latin typeface="Arial Narrow" panose="020B0606020202030204" pitchFamily="34" charset="0"/>
            </a:endParaRPr>
          </a:p>
          <a:p>
            <a:pPr algn="ctr">
              <a:lnSpc>
                <a:spcPct val="90000"/>
              </a:lnSpc>
            </a:pPr>
            <a:r>
              <a:rPr lang="en-US" sz="2400" dirty="0">
                <a:latin typeface="Arial Narrow" panose="020B0606020202030204" pitchFamily="34" charset="0"/>
              </a:rPr>
              <a:t>Visit Us: </a:t>
            </a:r>
            <a:r>
              <a:rPr lang="en-US" sz="2400" u="sng" dirty="0">
                <a:latin typeface="Arial Narrow" panose="020B0606020202030204" pitchFamily="34" charset="0"/>
                <a:hlinkClick r:id="rId3"/>
              </a:rPr>
              <a:t>http://www.umassd.edu/international_students</a:t>
            </a:r>
            <a:r>
              <a:rPr lang="en-US" u="sng" dirty="0">
                <a:hlinkClick r:id="rId3"/>
              </a:rPr>
              <a:t>/</a:t>
            </a:r>
            <a:r>
              <a:rPr lang="en-US" dirty="0"/>
              <a:t> </a:t>
            </a:r>
            <a:endParaRPr lang="en-US" sz="2400" dirty="0">
              <a:latin typeface="Arial Narrow" panose="020B0606020202030204" pitchFamily="34" charset="0"/>
            </a:endParaRPr>
          </a:p>
          <a:p>
            <a:pPr algn="ctr">
              <a:lnSpc>
                <a:spcPct val="90000"/>
              </a:lnSpc>
            </a:pPr>
            <a:r>
              <a:rPr lang="en-US" sz="2400" dirty="0">
                <a:latin typeface="Arial Narrow" panose="020B0606020202030204" pitchFamily="34" charset="0"/>
              </a:rPr>
              <a:t>Follow Us: </a:t>
            </a:r>
          </a:p>
          <a:p>
            <a:pPr>
              <a:lnSpc>
                <a:spcPct val="90000"/>
              </a:lnSpc>
            </a:pPr>
            <a:endParaRPr lang="en-US" sz="2400" dirty="0">
              <a:latin typeface="Arial Narrow" panose="020B0606020202030204" pitchFamily="34" charset="0"/>
            </a:endParaRPr>
          </a:p>
        </p:txBody>
      </p:sp>
      <p:pic>
        <p:nvPicPr>
          <p:cNvPr id="11" name="Picture 10">
            <a:extLst>
              <a:ext uri="{FF2B5EF4-FFF2-40B4-BE49-F238E27FC236}">
                <a16:creationId xmlns:a16="http://schemas.microsoft.com/office/drawing/2014/main" id="{1E1F6A97-9139-4D7D-9E59-DE6C401F2D34}"/>
              </a:ext>
            </a:extLst>
          </p:cNvPr>
          <p:cNvPicPr>
            <a:picLocks noChangeAspect="1"/>
          </p:cNvPicPr>
          <p:nvPr/>
        </p:nvPicPr>
        <p:blipFill>
          <a:blip r:embed="rId4"/>
          <a:stretch>
            <a:fillRect/>
          </a:stretch>
        </p:blipFill>
        <p:spPr>
          <a:xfrm>
            <a:off x="4105470" y="4942844"/>
            <a:ext cx="762643" cy="762643"/>
          </a:xfrm>
          <a:prstGeom prst="rect">
            <a:avLst/>
          </a:prstGeom>
        </p:spPr>
      </p:pic>
      <p:pic>
        <p:nvPicPr>
          <p:cNvPr id="12" name="Picture 11">
            <a:extLst>
              <a:ext uri="{FF2B5EF4-FFF2-40B4-BE49-F238E27FC236}">
                <a16:creationId xmlns:a16="http://schemas.microsoft.com/office/drawing/2014/main" id="{E2FFE258-86F4-47A7-AEB9-6E9CBA3D1A16}"/>
              </a:ext>
            </a:extLst>
          </p:cNvPr>
          <p:cNvPicPr>
            <a:picLocks noChangeAspect="1"/>
          </p:cNvPicPr>
          <p:nvPr/>
        </p:nvPicPr>
        <p:blipFill>
          <a:blip r:embed="rId5"/>
          <a:stretch>
            <a:fillRect/>
          </a:stretch>
        </p:blipFill>
        <p:spPr>
          <a:xfrm>
            <a:off x="5713089" y="4942844"/>
            <a:ext cx="762643" cy="762643"/>
          </a:xfrm>
          <a:prstGeom prst="rect">
            <a:avLst/>
          </a:prstGeom>
        </p:spPr>
      </p:pic>
      <p:pic>
        <p:nvPicPr>
          <p:cNvPr id="13" name="Picture 12">
            <a:extLst>
              <a:ext uri="{FF2B5EF4-FFF2-40B4-BE49-F238E27FC236}">
                <a16:creationId xmlns:a16="http://schemas.microsoft.com/office/drawing/2014/main" id="{24DE726E-4ADE-430F-B6F7-BB9892E017A5}"/>
              </a:ext>
            </a:extLst>
          </p:cNvPr>
          <p:cNvPicPr>
            <a:picLocks noChangeAspect="1"/>
          </p:cNvPicPr>
          <p:nvPr/>
        </p:nvPicPr>
        <p:blipFill>
          <a:blip r:embed="rId6"/>
          <a:stretch>
            <a:fillRect/>
          </a:stretch>
        </p:blipFill>
        <p:spPr>
          <a:xfrm>
            <a:off x="7320708" y="4942843"/>
            <a:ext cx="762643" cy="762643"/>
          </a:xfrm>
          <a:prstGeom prst="rect">
            <a:avLst/>
          </a:prstGeom>
        </p:spPr>
      </p:pic>
      <p:sp>
        <p:nvSpPr>
          <p:cNvPr id="14" name="TextBox 13">
            <a:extLst>
              <a:ext uri="{FF2B5EF4-FFF2-40B4-BE49-F238E27FC236}">
                <a16:creationId xmlns:a16="http://schemas.microsoft.com/office/drawing/2014/main" id="{E7F7DA7F-989E-403C-B611-134A39237874}"/>
              </a:ext>
            </a:extLst>
          </p:cNvPr>
          <p:cNvSpPr txBox="1"/>
          <p:nvPr/>
        </p:nvSpPr>
        <p:spPr>
          <a:xfrm>
            <a:off x="3912811" y="5883812"/>
            <a:ext cx="1219200" cy="535531"/>
          </a:xfrm>
          <a:prstGeom prst="rect">
            <a:avLst/>
          </a:prstGeom>
          <a:noFill/>
        </p:spPr>
        <p:txBody>
          <a:bodyPr wrap="square" rtlCol="0">
            <a:spAutoFit/>
          </a:bodyPr>
          <a:lstStyle/>
          <a:p>
            <a:pPr algn="ctr">
              <a:lnSpc>
                <a:spcPct val="90000"/>
              </a:lnSpc>
            </a:pPr>
            <a:r>
              <a:rPr lang="en-US" sz="1600" dirty="0">
                <a:latin typeface="Chalkboard SE" panose="03050602040202020205" pitchFamily="66" charset="77"/>
              </a:rPr>
              <a:t>Snapchat @</a:t>
            </a:r>
          </a:p>
          <a:p>
            <a:pPr algn="ctr">
              <a:lnSpc>
                <a:spcPct val="90000"/>
              </a:lnSpc>
            </a:pPr>
            <a:r>
              <a:rPr lang="en-US" sz="1600" dirty="0">
                <a:latin typeface="Chalkboard SE" panose="03050602040202020205" pitchFamily="66" charset="77"/>
              </a:rPr>
              <a:t>ISSC_UMD</a:t>
            </a:r>
          </a:p>
        </p:txBody>
      </p:sp>
      <p:sp>
        <p:nvSpPr>
          <p:cNvPr id="15" name="TextBox 14">
            <a:extLst>
              <a:ext uri="{FF2B5EF4-FFF2-40B4-BE49-F238E27FC236}">
                <a16:creationId xmlns:a16="http://schemas.microsoft.com/office/drawing/2014/main" id="{06A4374A-6E28-413D-B00B-F4F7F07D07CA}"/>
              </a:ext>
            </a:extLst>
          </p:cNvPr>
          <p:cNvSpPr txBox="1"/>
          <p:nvPr/>
        </p:nvSpPr>
        <p:spPr>
          <a:xfrm>
            <a:off x="5395910" y="5883812"/>
            <a:ext cx="1397000" cy="535531"/>
          </a:xfrm>
          <a:prstGeom prst="rect">
            <a:avLst/>
          </a:prstGeom>
          <a:noFill/>
        </p:spPr>
        <p:txBody>
          <a:bodyPr wrap="square" rtlCol="0">
            <a:spAutoFit/>
          </a:bodyPr>
          <a:lstStyle/>
          <a:p>
            <a:pPr algn="ctr">
              <a:lnSpc>
                <a:spcPct val="90000"/>
              </a:lnSpc>
            </a:pPr>
            <a:r>
              <a:rPr lang="en-US" sz="1600" dirty="0">
                <a:latin typeface="Chalkboard SE" panose="03050602040202020205" pitchFamily="66" charset="77"/>
              </a:rPr>
              <a:t>Instagram @</a:t>
            </a:r>
          </a:p>
          <a:p>
            <a:pPr algn="ctr">
              <a:lnSpc>
                <a:spcPct val="90000"/>
              </a:lnSpc>
            </a:pPr>
            <a:r>
              <a:rPr lang="en-US" sz="1600" dirty="0">
                <a:latin typeface="Chalkboard SE" panose="03050602040202020205" pitchFamily="66" charset="77"/>
              </a:rPr>
              <a:t>ISSC_UMD</a:t>
            </a:r>
          </a:p>
        </p:txBody>
      </p:sp>
      <p:sp>
        <p:nvSpPr>
          <p:cNvPr id="16" name="TextBox 15">
            <a:extLst>
              <a:ext uri="{FF2B5EF4-FFF2-40B4-BE49-F238E27FC236}">
                <a16:creationId xmlns:a16="http://schemas.microsoft.com/office/drawing/2014/main" id="{6D3F95B2-0839-48F5-8E3B-FED71C24B4F7}"/>
              </a:ext>
            </a:extLst>
          </p:cNvPr>
          <p:cNvSpPr txBox="1"/>
          <p:nvPr/>
        </p:nvSpPr>
        <p:spPr>
          <a:xfrm>
            <a:off x="6775735" y="5883811"/>
            <a:ext cx="2163624" cy="757130"/>
          </a:xfrm>
          <a:prstGeom prst="rect">
            <a:avLst/>
          </a:prstGeom>
          <a:noFill/>
        </p:spPr>
        <p:txBody>
          <a:bodyPr wrap="square" rtlCol="0">
            <a:spAutoFit/>
          </a:bodyPr>
          <a:lstStyle/>
          <a:p>
            <a:pPr algn="ctr">
              <a:lnSpc>
                <a:spcPct val="90000"/>
              </a:lnSpc>
            </a:pPr>
            <a:r>
              <a:rPr lang="en-US" sz="1600" dirty="0">
                <a:latin typeface="Chalkboard SE" panose="03050602040202020205" pitchFamily="66" charset="77"/>
              </a:rPr>
              <a:t>Facebook @</a:t>
            </a:r>
          </a:p>
          <a:p>
            <a:pPr algn="ctr">
              <a:lnSpc>
                <a:spcPct val="90000"/>
              </a:lnSpc>
            </a:pPr>
            <a:r>
              <a:rPr lang="en-US" sz="1600" dirty="0">
                <a:latin typeface="Chalkboard SE" panose="03050602040202020205" pitchFamily="66" charset="77"/>
              </a:rPr>
              <a:t>International Student &amp; Scholar Center   -UMD</a:t>
            </a:r>
          </a:p>
        </p:txBody>
      </p:sp>
      <p:sp>
        <p:nvSpPr>
          <p:cNvPr id="4" name="Title 1"/>
          <p:cNvSpPr txBox="1">
            <a:spLocks/>
          </p:cNvSpPr>
          <p:nvPr/>
        </p:nvSpPr>
        <p:spPr>
          <a:xfrm>
            <a:off x="4989483" y="1510089"/>
            <a:ext cx="3010593" cy="768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en-US" sz="3200" dirty="0">
                <a:solidFill>
                  <a:schemeClr val="bg1"/>
                </a:solidFill>
              </a:rPr>
              <a:t>Questions?</a:t>
            </a:r>
          </a:p>
        </p:txBody>
      </p:sp>
    </p:spTree>
    <p:extLst>
      <p:ext uri="{BB962C8B-B14F-4D97-AF65-F5344CB8AC3E}">
        <p14:creationId xmlns:p14="http://schemas.microsoft.com/office/powerpoint/2010/main" val="1722736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Required “Check in”</a:t>
            </a:r>
          </a:p>
        </p:txBody>
      </p:sp>
      <p:sp>
        <p:nvSpPr>
          <p:cNvPr id="3" name="Content Placeholder 2"/>
          <p:cNvSpPr>
            <a:spLocks noGrp="1"/>
          </p:cNvSpPr>
          <p:nvPr>
            <p:ph idx="1"/>
          </p:nvPr>
        </p:nvSpPr>
        <p:spPr>
          <a:xfrm>
            <a:off x="303212" y="1447800"/>
            <a:ext cx="11201400" cy="4838700"/>
          </a:xfrm>
        </p:spPr>
        <p:txBody>
          <a:bodyPr>
            <a:normAutofit/>
          </a:bodyPr>
          <a:lstStyle/>
          <a:p>
            <a:r>
              <a:rPr lang="en-US" sz="3200" b="1" dirty="0"/>
              <a:t>All new international students are required to “CHECK IN” with the ISSC upon arrival to the US (or transferring from another university within the US)</a:t>
            </a:r>
          </a:p>
          <a:p>
            <a:r>
              <a:rPr lang="en-US" sz="3200" b="1" dirty="0"/>
              <a:t>You will receive an eForm link (to your </a:t>
            </a:r>
            <a:r>
              <a:rPr lang="en-US" sz="3200" b="1" dirty="0" err="1"/>
              <a:t>UMassD</a:t>
            </a:r>
            <a:r>
              <a:rPr lang="en-US" sz="3200" b="1" dirty="0"/>
              <a:t> email) TODAY notifying you about this requirement</a:t>
            </a:r>
          </a:p>
          <a:p>
            <a:r>
              <a:rPr lang="en-US" sz="3200" b="1" dirty="0">
                <a:solidFill>
                  <a:schemeClr val="accent3"/>
                </a:solidFill>
              </a:rPr>
              <a:t>The eForm will require you to upload your documents: F-1 Visa, I-94 Record, Entry Stamp</a:t>
            </a:r>
          </a:p>
          <a:p>
            <a:r>
              <a:rPr lang="en-US" sz="3200" b="1" dirty="0"/>
              <a:t>Deadline to submit CHECK IN </a:t>
            </a:r>
            <a:r>
              <a:rPr lang="en-US" sz="3200" b="1" dirty="0" err="1"/>
              <a:t>eFORM</a:t>
            </a:r>
            <a:r>
              <a:rPr lang="en-US" sz="3200" b="1" dirty="0"/>
              <a:t>: September 9th</a:t>
            </a:r>
          </a:p>
          <a:p>
            <a:endParaRPr lang="en-US" sz="3200" b="1" dirty="0"/>
          </a:p>
          <a:p>
            <a:endParaRPr lang="en-US" sz="3200" b="1" dirty="0"/>
          </a:p>
        </p:txBody>
      </p:sp>
      <p:pic>
        <p:nvPicPr>
          <p:cNvPr id="4" name="Picture 3">
            <a:extLst>
              <a:ext uri="{FF2B5EF4-FFF2-40B4-BE49-F238E27FC236}">
                <a16:creationId xmlns:a16="http://schemas.microsoft.com/office/drawing/2014/main" id="{545E8F22-B3DF-44DC-91C5-29FC231BEEEC}"/>
              </a:ext>
            </a:extLst>
          </p:cNvPr>
          <p:cNvPicPr/>
          <p:nvPr/>
        </p:nvPicPr>
        <p:blipFill rotWithShape="1">
          <a:blip r:embed="rId2"/>
          <a:srcRect l="23718" t="15670" r="40224" b="67806"/>
          <a:stretch/>
        </p:blipFill>
        <p:spPr bwMode="auto">
          <a:xfrm>
            <a:off x="7903818" y="5676900"/>
            <a:ext cx="4262755" cy="99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1295400"/>
          </a:xfrm>
        </p:spPr>
        <p:txBody>
          <a:bodyPr>
            <a:noAutofit/>
          </a:bodyPr>
          <a:lstStyle/>
          <a:p>
            <a:r>
              <a:rPr lang="en-US" b="1" dirty="0"/>
              <a:t>Important documents for </a:t>
            </a:r>
            <a:br>
              <a:rPr lang="en-US" b="1" dirty="0"/>
            </a:br>
            <a:r>
              <a:rPr lang="en-US" b="1" dirty="0"/>
              <a:t>the f-1 student:</a:t>
            </a:r>
          </a:p>
        </p:txBody>
      </p:sp>
      <p:sp>
        <p:nvSpPr>
          <p:cNvPr id="10" name="Subtitle 9"/>
          <p:cNvSpPr>
            <a:spLocks noGrp="1"/>
          </p:cNvSpPr>
          <p:nvPr>
            <p:ph type="subTitle" idx="1"/>
          </p:nvPr>
        </p:nvSpPr>
        <p:spPr>
          <a:xfrm>
            <a:off x="989012" y="2362200"/>
            <a:ext cx="10210800" cy="3810000"/>
          </a:xfrm>
        </p:spPr>
        <p:txBody>
          <a:bodyPr>
            <a:normAutofit/>
          </a:bodyPr>
          <a:lstStyle/>
          <a:p>
            <a:pPr marL="457200" indent="-457200">
              <a:buFont typeface="Courier New" panose="02070309020205020404" pitchFamily="49" charset="0"/>
              <a:buChar char="o"/>
            </a:pPr>
            <a:r>
              <a:rPr lang="en-US" sz="4000" dirty="0"/>
              <a:t>A valid </a:t>
            </a:r>
            <a:r>
              <a:rPr lang="en-US" sz="4000" b="1" u="sng" dirty="0"/>
              <a:t>passport</a:t>
            </a:r>
            <a:r>
              <a:rPr lang="en-US" sz="4000" dirty="0"/>
              <a:t> from your country of citizenship.</a:t>
            </a:r>
          </a:p>
          <a:p>
            <a:pPr marL="457200" indent="-457200">
              <a:buFont typeface="Courier New" panose="02070309020205020404" pitchFamily="49" charset="0"/>
              <a:buChar char="o"/>
            </a:pPr>
            <a:r>
              <a:rPr lang="en-US" sz="4000" dirty="0"/>
              <a:t>A valid </a:t>
            </a:r>
            <a:r>
              <a:rPr lang="en-US" sz="4000" b="1" u="sng" dirty="0"/>
              <a:t>F-1 visa</a:t>
            </a:r>
            <a:r>
              <a:rPr lang="en-US" sz="4000" dirty="0"/>
              <a:t> (valid upon entering US)</a:t>
            </a:r>
          </a:p>
          <a:p>
            <a:pPr marL="457200" indent="-457200">
              <a:buFont typeface="Courier New" panose="02070309020205020404" pitchFamily="49" charset="0"/>
              <a:buChar char="o"/>
            </a:pPr>
            <a:r>
              <a:rPr lang="en-US" sz="4000" dirty="0"/>
              <a:t>SEVIS Form </a:t>
            </a:r>
            <a:r>
              <a:rPr lang="en-US" sz="4000" b="1" u="sng" dirty="0"/>
              <a:t>I-20</a:t>
            </a:r>
          </a:p>
          <a:p>
            <a:pPr marL="457200" indent="-457200">
              <a:buFont typeface="Courier New" panose="02070309020205020404" pitchFamily="49" charset="0"/>
              <a:buChar char="o"/>
            </a:pPr>
            <a:r>
              <a:rPr lang="en-US" sz="4000" b="1" u="sng" dirty="0"/>
              <a:t>I-94</a:t>
            </a:r>
          </a:p>
        </p:txBody>
      </p:sp>
    </p:spTree>
    <p:extLst>
      <p:ext uri="{BB962C8B-B14F-4D97-AF65-F5344CB8AC3E}">
        <p14:creationId xmlns:p14="http://schemas.microsoft.com/office/powerpoint/2010/main" val="32054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89012" y="609600"/>
            <a:ext cx="10210800" cy="914401"/>
          </a:xfrm>
        </p:spPr>
        <p:txBody>
          <a:bodyPr>
            <a:normAutofit/>
          </a:bodyPr>
          <a:lstStyle/>
          <a:p>
            <a:pPr algn="ctr"/>
            <a:r>
              <a:rPr lang="en-US" sz="6000" b="1" dirty="0"/>
              <a:t>F-1 Visa</a:t>
            </a:r>
          </a:p>
        </p:txBody>
      </p:sp>
      <p:sp>
        <p:nvSpPr>
          <p:cNvPr id="10" name="Subtitle 9"/>
          <p:cNvSpPr>
            <a:spLocks noGrp="1"/>
          </p:cNvSpPr>
          <p:nvPr>
            <p:ph type="subTitle" idx="1"/>
          </p:nvPr>
        </p:nvSpPr>
        <p:spPr>
          <a:xfrm>
            <a:off x="-1" y="1676400"/>
            <a:ext cx="12188825" cy="3200400"/>
          </a:xfrm>
        </p:spPr>
        <p:txBody>
          <a:bodyPr>
            <a:normAutofit/>
          </a:bodyPr>
          <a:lstStyle/>
          <a:p>
            <a:pPr marL="457200" indent="-457200">
              <a:buFont typeface="Courier New" panose="02070309020205020404" pitchFamily="49" charset="0"/>
              <a:buChar char="o"/>
            </a:pPr>
            <a:r>
              <a:rPr lang="en-US" sz="3200" dirty="0"/>
              <a:t>The visa is the actual document in your passport. It is authorization from the US Department of State to present yourself at a port or point of entry to the United States and request admission to enter the US in a particular status.</a:t>
            </a:r>
          </a:p>
          <a:p>
            <a:pPr marL="457200" indent="-457200">
              <a:buFont typeface="Courier New" panose="02070309020205020404" pitchFamily="49" charset="0"/>
              <a:buChar char="o"/>
            </a:pPr>
            <a:r>
              <a:rPr lang="en-US" sz="3200" dirty="0"/>
              <a:t>The F-1 visa indicates that you wish to enter the US as a “student” and that you plan to participate in only “student” activity.</a:t>
            </a:r>
          </a:p>
          <a:p>
            <a:endParaRPr lang="en-US" dirty="0"/>
          </a:p>
        </p:txBody>
      </p:sp>
      <p:pic>
        <p:nvPicPr>
          <p:cNvPr id="4" name="Picture 3">
            <a:extLst>
              <a:ext uri="{FF2B5EF4-FFF2-40B4-BE49-F238E27FC236}">
                <a16:creationId xmlns:a16="http://schemas.microsoft.com/office/drawing/2014/main" id="{4F08F94E-1E7E-447F-8AF5-4B152D20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8655" y="4500986"/>
            <a:ext cx="3731514" cy="2357014"/>
          </a:xfrm>
          <a:prstGeom prst="rect">
            <a:avLst/>
          </a:prstGeom>
        </p:spPr>
      </p:pic>
    </p:spTree>
    <p:extLst>
      <p:ext uri="{BB962C8B-B14F-4D97-AF65-F5344CB8AC3E}">
        <p14:creationId xmlns:p14="http://schemas.microsoft.com/office/powerpoint/2010/main" val="268221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3617"/>
          <a:stretch/>
        </p:blipFill>
        <p:spPr>
          <a:xfrm>
            <a:off x="3275012" y="76200"/>
            <a:ext cx="8229600" cy="6710289"/>
          </a:xfrm>
          <a:prstGeom prst="rect">
            <a:avLst/>
          </a:prstGeom>
        </p:spPr>
      </p:pic>
      <p:sp>
        <p:nvSpPr>
          <p:cNvPr id="2" name="TextBox 1"/>
          <p:cNvSpPr txBox="1"/>
          <p:nvPr/>
        </p:nvSpPr>
        <p:spPr>
          <a:xfrm>
            <a:off x="455612" y="609600"/>
            <a:ext cx="2667000" cy="535531"/>
          </a:xfrm>
          <a:prstGeom prst="rect">
            <a:avLst/>
          </a:prstGeom>
          <a:noFill/>
        </p:spPr>
        <p:txBody>
          <a:bodyPr wrap="square" rtlCol="0">
            <a:spAutoFit/>
          </a:bodyPr>
          <a:lstStyle/>
          <a:p>
            <a:pPr>
              <a:lnSpc>
                <a:spcPct val="90000"/>
              </a:lnSpc>
            </a:pPr>
            <a:r>
              <a:rPr lang="en-US" sz="3200" b="1" dirty="0"/>
              <a:t>I-20 Page 1:</a:t>
            </a:r>
          </a:p>
        </p:txBody>
      </p:sp>
    </p:spTree>
    <p:extLst>
      <p:ext uri="{BB962C8B-B14F-4D97-AF65-F5344CB8AC3E}">
        <p14:creationId xmlns:p14="http://schemas.microsoft.com/office/powerpoint/2010/main" val="88414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4894"/>
          <a:stretch/>
        </p:blipFill>
        <p:spPr>
          <a:xfrm>
            <a:off x="684212" y="990600"/>
            <a:ext cx="10756898" cy="5461195"/>
          </a:xfrm>
          <a:prstGeom prst="rect">
            <a:avLst/>
          </a:prstGeom>
        </p:spPr>
      </p:pic>
      <p:sp>
        <p:nvSpPr>
          <p:cNvPr id="6" name="TextBox 5"/>
          <p:cNvSpPr txBox="1"/>
          <p:nvPr/>
        </p:nvSpPr>
        <p:spPr>
          <a:xfrm>
            <a:off x="684212" y="381000"/>
            <a:ext cx="5029200" cy="535531"/>
          </a:xfrm>
          <a:prstGeom prst="rect">
            <a:avLst/>
          </a:prstGeom>
          <a:noFill/>
        </p:spPr>
        <p:txBody>
          <a:bodyPr wrap="square" rtlCol="0">
            <a:spAutoFit/>
          </a:bodyPr>
          <a:lstStyle/>
          <a:p>
            <a:pPr>
              <a:lnSpc>
                <a:spcPct val="90000"/>
              </a:lnSpc>
            </a:pPr>
            <a:r>
              <a:rPr lang="en-US" sz="3200" b="1" dirty="0"/>
              <a:t>I-20 Page 1 continued:</a:t>
            </a:r>
          </a:p>
        </p:txBody>
      </p:sp>
    </p:spTree>
    <p:extLst>
      <p:ext uri="{BB962C8B-B14F-4D97-AF65-F5344CB8AC3E}">
        <p14:creationId xmlns:p14="http://schemas.microsoft.com/office/powerpoint/2010/main" val="70471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8193"/>
          <a:stretch/>
        </p:blipFill>
        <p:spPr>
          <a:xfrm>
            <a:off x="2970212" y="381000"/>
            <a:ext cx="8895311" cy="6477000"/>
          </a:xfrm>
          <a:prstGeom prst="rect">
            <a:avLst/>
          </a:prstGeom>
        </p:spPr>
      </p:pic>
      <p:sp>
        <p:nvSpPr>
          <p:cNvPr id="5" name="TextBox 4"/>
          <p:cNvSpPr txBox="1"/>
          <p:nvPr/>
        </p:nvSpPr>
        <p:spPr>
          <a:xfrm>
            <a:off x="150812" y="304800"/>
            <a:ext cx="2667000" cy="535531"/>
          </a:xfrm>
          <a:prstGeom prst="rect">
            <a:avLst/>
          </a:prstGeom>
          <a:noFill/>
        </p:spPr>
        <p:txBody>
          <a:bodyPr wrap="square" rtlCol="0">
            <a:spAutoFit/>
          </a:bodyPr>
          <a:lstStyle/>
          <a:p>
            <a:pPr>
              <a:lnSpc>
                <a:spcPct val="90000"/>
              </a:lnSpc>
            </a:pPr>
            <a:r>
              <a:rPr lang="en-US" sz="3200" b="1" dirty="0"/>
              <a:t>I-20 Page 2:</a:t>
            </a:r>
          </a:p>
        </p:txBody>
      </p:sp>
    </p:spTree>
    <p:extLst>
      <p:ext uri="{BB962C8B-B14F-4D97-AF65-F5344CB8AC3E}">
        <p14:creationId xmlns:p14="http://schemas.microsoft.com/office/powerpoint/2010/main" val="318699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1869</Words>
  <Application>Microsoft Office PowerPoint</Application>
  <PresentationFormat>Custom</PresentationFormat>
  <Paragraphs>238</Paragraphs>
  <Slides>30</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Narrow</vt:lpstr>
      <vt:lpstr>Calibri</vt:lpstr>
      <vt:lpstr>Century Gothic</vt:lpstr>
      <vt:lpstr>Chalkboard SE</vt:lpstr>
      <vt:lpstr>Courier New</vt:lpstr>
      <vt:lpstr>Times New Roman</vt:lpstr>
      <vt:lpstr>Wingdings</vt:lpstr>
      <vt:lpstr>Continental World 16x9</vt:lpstr>
      <vt:lpstr>F-1 Student</vt:lpstr>
      <vt:lpstr>International student &amp; Scholar center (ISSC)</vt:lpstr>
      <vt:lpstr>PowerPoint Presentation</vt:lpstr>
      <vt:lpstr>Required “Check in”</vt:lpstr>
      <vt:lpstr>Important documents for  the f-1 student:</vt:lpstr>
      <vt:lpstr>F-1 Visa</vt:lpstr>
      <vt:lpstr>PowerPoint Presentation</vt:lpstr>
      <vt:lpstr>PowerPoint Presentation</vt:lpstr>
      <vt:lpstr>PowerPoint Presentation</vt:lpstr>
      <vt:lpstr>PowerPoint Presentation</vt:lpstr>
      <vt:lpstr>F-1 Student status</vt:lpstr>
      <vt:lpstr>Duration of Status (D/S)</vt:lpstr>
      <vt:lpstr>Maintaining status:</vt:lpstr>
      <vt:lpstr>Maintaining status (continued)</vt:lpstr>
      <vt:lpstr>Maintaining status (continued)</vt:lpstr>
      <vt:lpstr>PowerPoint Presentation</vt:lpstr>
      <vt:lpstr>PowerPoint Presentation</vt:lpstr>
      <vt:lpstr>Maintaining status (continued)</vt:lpstr>
      <vt:lpstr>EMPLOYMENT in F-1 status</vt:lpstr>
      <vt:lpstr>EMPLOYMENT in F-1 status</vt:lpstr>
      <vt:lpstr>What is sevis?</vt:lpstr>
      <vt:lpstr>What must the University report to sevis?</vt:lpstr>
      <vt:lpstr>Reduced course load (rcl)</vt:lpstr>
      <vt:lpstr>Leaving the us</vt:lpstr>
      <vt:lpstr>Leaving the us</vt:lpstr>
      <vt:lpstr>Umass dartmouth email</vt:lpstr>
      <vt:lpstr>Important communication</vt:lpstr>
      <vt:lpstr>Fall 2021: Issc operations</vt:lpstr>
      <vt:lpstr>Please 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2016-08-26T13:48:45Z</dcterms:created>
  <dcterms:modified xsi:type="dcterms:W3CDTF">2021-08-23T21:06:23Z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