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6"/>
  </p:notesMasterIdLst>
  <p:handoutMasterIdLst>
    <p:handoutMasterId r:id="rId27"/>
  </p:handoutMasterIdLst>
  <p:sldIdLst>
    <p:sldId id="256" r:id="rId3"/>
    <p:sldId id="271" r:id="rId4"/>
    <p:sldId id="275" r:id="rId5"/>
    <p:sldId id="278" r:id="rId6"/>
    <p:sldId id="276" r:id="rId7"/>
    <p:sldId id="280" r:id="rId8"/>
    <p:sldId id="298" r:id="rId9"/>
    <p:sldId id="281" r:id="rId10"/>
    <p:sldId id="282" r:id="rId11"/>
    <p:sldId id="299" r:id="rId12"/>
    <p:sldId id="284" r:id="rId13"/>
    <p:sldId id="285" r:id="rId14"/>
    <p:sldId id="286" r:id="rId15"/>
    <p:sldId id="287" r:id="rId16"/>
    <p:sldId id="288" r:id="rId17"/>
    <p:sldId id="265" r:id="rId18"/>
    <p:sldId id="291" r:id="rId19"/>
    <p:sldId id="293" r:id="rId20"/>
    <p:sldId id="292" r:id="rId21"/>
    <p:sldId id="295" r:id="rId22"/>
    <p:sldId id="289" r:id="rId23"/>
    <p:sldId id="297" r:id="rId24"/>
    <p:sldId id="294" r:id="rId25"/>
  </p:sldIdLst>
  <p:sldSz cx="12188825"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5274" autoAdjust="0"/>
  </p:normalViewPr>
  <p:slideViewPr>
    <p:cSldViewPr>
      <p:cViewPr varScale="1">
        <p:scale>
          <a:sx n="94" d="100"/>
          <a:sy n="94" d="100"/>
        </p:scale>
        <p:origin x="114" y="102"/>
      </p:cViewPr>
      <p:guideLst>
        <p:guide pos="3839"/>
        <p:guide orient="horz" pos="2160"/>
      </p:guideLst>
    </p:cSldViewPr>
  </p:slideViewPr>
  <p:notesTextViewPr>
    <p:cViewPr>
      <p:scale>
        <a:sx n="1" d="1"/>
        <a:sy n="1" d="1"/>
      </p:scale>
      <p:origin x="0" y="0"/>
    </p:cViewPr>
  </p:notesTextViewPr>
  <p:notesViewPr>
    <p:cSldViewPr>
      <p:cViewPr varScale="1">
        <p:scale>
          <a:sx n="67" d="100"/>
          <a:sy n="67" d="100"/>
        </p:scale>
        <p:origin x="2748"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E0B9E6-BDB5-4EA7-8A72-B774DDA90C93}" type="doc">
      <dgm:prSet loTypeId="urn:microsoft.com/office/officeart/2008/layout/AlternatingHexagons" loCatId="list" qsTypeId="urn:microsoft.com/office/officeart/2005/8/quickstyle/simple1" qsCatId="simple" csTypeId="urn:microsoft.com/office/officeart/2005/8/colors/accent3_5" csCatId="accent3" phldr="1"/>
      <dgm:spPr/>
      <dgm:t>
        <a:bodyPr/>
        <a:lstStyle/>
        <a:p>
          <a:endParaRPr lang="en-US"/>
        </a:p>
      </dgm:t>
    </dgm:pt>
    <dgm:pt modelId="{6DBF9477-AFC9-4974-9FB2-6B90E086D352}">
      <dgm:prSet phldrT="[Text]"/>
      <dgm:spPr/>
      <dgm:t>
        <a:bodyPr/>
        <a:lstStyle/>
        <a:p>
          <a:r>
            <a:rPr lang="en-US" b="1" dirty="0"/>
            <a:t>Withdrawal from classes! </a:t>
          </a:r>
        </a:p>
        <a:p>
          <a:r>
            <a:rPr lang="en-US" dirty="0"/>
            <a:t>(DS-2019 is cancelled)</a:t>
          </a:r>
        </a:p>
      </dgm:t>
    </dgm:pt>
    <dgm:pt modelId="{A6769BE2-0F4A-46AD-A3EC-6DCF765CFE9E}" type="parTrans" cxnId="{EECDBE80-8E64-4720-82C3-2665D1D6B859}">
      <dgm:prSet/>
      <dgm:spPr/>
      <dgm:t>
        <a:bodyPr/>
        <a:lstStyle/>
        <a:p>
          <a:endParaRPr lang="en-US"/>
        </a:p>
      </dgm:t>
    </dgm:pt>
    <dgm:pt modelId="{95443073-31C1-4AE5-B419-93713BB6C3AA}" type="sibTrans" cxnId="{EECDBE80-8E64-4720-82C3-2665D1D6B859}">
      <dgm:prSet/>
      <dgm:spPr/>
      <dgm:t>
        <a:bodyPr/>
        <a:lstStyle/>
        <a:p>
          <a:r>
            <a:rPr lang="en-US" dirty="0"/>
            <a:t>Your arrival</a:t>
          </a:r>
        </a:p>
      </dgm:t>
    </dgm:pt>
    <dgm:pt modelId="{675F1A93-6ABF-402A-BC36-D59119895586}">
      <dgm:prSet phldrT="[Text]"/>
      <dgm:spPr/>
      <dgm:t>
        <a:bodyPr/>
        <a:lstStyle/>
        <a:p>
          <a:r>
            <a:rPr lang="en-US" b="1" dirty="0"/>
            <a:t>Your full time registration every semester!</a:t>
          </a:r>
        </a:p>
      </dgm:t>
    </dgm:pt>
    <dgm:pt modelId="{46D83501-ACD6-44CC-828A-099EC7D6B932}" type="parTrans" cxnId="{212B5A45-08A5-4B82-AB08-E956CE0BE6E7}">
      <dgm:prSet/>
      <dgm:spPr/>
      <dgm:t>
        <a:bodyPr/>
        <a:lstStyle/>
        <a:p>
          <a:endParaRPr lang="en-US"/>
        </a:p>
      </dgm:t>
    </dgm:pt>
    <dgm:pt modelId="{D591FECC-B197-418E-9185-6B16FB28F83A}" type="sibTrans" cxnId="{212B5A45-08A5-4B82-AB08-E956CE0BE6E7}">
      <dgm:prSet/>
      <dgm:spPr/>
      <dgm:t>
        <a:bodyPr/>
        <a:lstStyle/>
        <a:p>
          <a:endParaRPr lang="en-US"/>
        </a:p>
      </dgm:t>
    </dgm:pt>
    <dgm:pt modelId="{6602B8E9-0ED7-4396-9E97-389E829EECB5}">
      <dgm:prSet phldrT="[Text]" custT="1"/>
      <dgm:spPr/>
      <dgm:t>
        <a:bodyPr/>
        <a:lstStyle/>
        <a:p>
          <a:r>
            <a:rPr lang="en-US" sz="2400" b="1" dirty="0"/>
            <a:t>Your US </a:t>
          </a:r>
          <a:r>
            <a:rPr lang="en-US" sz="1600" b="1" dirty="0"/>
            <a:t>ADDRESS</a:t>
          </a:r>
        </a:p>
      </dgm:t>
    </dgm:pt>
    <dgm:pt modelId="{92AF7D4B-B295-4DAC-8911-903859D6EACC}" type="parTrans" cxnId="{885273DF-165E-4510-BDFC-0F2EB723B97D}">
      <dgm:prSet/>
      <dgm:spPr/>
      <dgm:t>
        <a:bodyPr/>
        <a:lstStyle/>
        <a:p>
          <a:endParaRPr lang="en-US"/>
        </a:p>
      </dgm:t>
    </dgm:pt>
    <dgm:pt modelId="{D256A866-A09C-48DB-AA8C-4FE33282B993}" type="sibTrans" cxnId="{885273DF-165E-4510-BDFC-0F2EB723B97D}">
      <dgm:prSet/>
      <dgm:spPr/>
      <dgm:t>
        <a:bodyPr/>
        <a:lstStyle/>
        <a:p>
          <a:r>
            <a:rPr lang="en-US" b="1" dirty="0"/>
            <a:t>Failure to maintain status</a:t>
          </a:r>
        </a:p>
      </dgm:t>
    </dgm:pt>
    <dgm:pt modelId="{B1E2F683-2B5D-4CAB-95F5-826CF431DB82}" type="pres">
      <dgm:prSet presAssocID="{A7E0B9E6-BDB5-4EA7-8A72-B774DDA90C93}" presName="Name0" presStyleCnt="0">
        <dgm:presLayoutVars>
          <dgm:chMax/>
          <dgm:chPref/>
          <dgm:dir/>
          <dgm:animLvl val="lvl"/>
        </dgm:presLayoutVars>
      </dgm:prSet>
      <dgm:spPr/>
    </dgm:pt>
    <dgm:pt modelId="{1845329A-9158-4424-92A8-FBB2765BC456}" type="pres">
      <dgm:prSet presAssocID="{6DBF9477-AFC9-4974-9FB2-6B90E086D352}" presName="composite" presStyleCnt="0"/>
      <dgm:spPr/>
    </dgm:pt>
    <dgm:pt modelId="{D43FF71B-9BDD-4655-82F5-B826B54A9351}" type="pres">
      <dgm:prSet presAssocID="{6DBF9477-AFC9-4974-9FB2-6B90E086D352}" presName="Parent1" presStyleLbl="node1" presStyleIdx="0" presStyleCnt="6">
        <dgm:presLayoutVars>
          <dgm:chMax val="1"/>
          <dgm:chPref val="1"/>
          <dgm:bulletEnabled val="1"/>
        </dgm:presLayoutVars>
      </dgm:prSet>
      <dgm:spPr/>
    </dgm:pt>
    <dgm:pt modelId="{FE567B1F-27A0-4DFC-BDA3-6C525A8901D0}" type="pres">
      <dgm:prSet presAssocID="{6DBF9477-AFC9-4974-9FB2-6B90E086D352}" presName="Childtext1" presStyleLbl="revTx" presStyleIdx="0" presStyleCnt="3">
        <dgm:presLayoutVars>
          <dgm:chMax val="0"/>
          <dgm:chPref val="0"/>
          <dgm:bulletEnabled val="1"/>
        </dgm:presLayoutVars>
      </dgm:prSet>
      <dgm:spPr/>
    </dgm:pt>
    <dgm:pt modelId="{F2667685-10F8-4E75-A4A4-49261DF918A8}" type="pres">
      <dgm:prSet presAssocID="{6DBF9477-AFC9-4974-9FB2-6B90E086D352}" presName="BalanceSpacing" presStyleCnt="0"/>
      <dgm:spPr/>
    </dgm:pt>
    <dgm:pt modelId="{1AC5AB83-B2B7-4BBB-81D3-B00776D65792}" type="pres">
      <dgm:prSet presAssocID="{6DBF9477-AFC9-4974-9FB2-6B90E086D352}" presName="BalanceSpacing1" presStyleCnt="0"/>
      <dgm:spPr/>
    </dgm:pt>
    <dgm:pt modelId="{ED712D40-0851-4D34-8FE7-E76D9DA8BE9F}" type="pres">
      <dgm:prSet presAssocID="{95443073-31C1-4AE5-B419-93713BB6C3AA}" presName="Accent1Text" presStyleLbl="node1" presStyleIdx="1" presStyleCnt="6"/>
      <dgm:spPr/>
    </dgm:pt>
    <dgm:pt modelId="{28710F99-9DD4-422B-A700-C02583B1446A}" type="pres">
      <dgm:prSet presAssocID="{95443073-31C1-4AE5-B419-93713BB6C3AA}" presName="spaceBetweenRectangles" presStyleCnt="0"/>
      <dgm:spPr/>
    </dgm:pt>
    <dgm:pt modelId="{1F3CC813-974F-464A-AD49-305D5B763B4F}" type="pres">
      <dgm:prSet presAssocID="{675F1A93-6ABF-402A-BC36-D59119895586}" presName="composite" presStyleCnt="0"/>
      <dgm:spPr/>
    </dgm:pt>
    <dgm:pt modelId="{0C6A1705-DA13-414C-9EF6-9DBEED6ACC92}" type="pres">
      <dgm:prSet presAssocID="{675F1A93-6ABF-402A-BC36-D59119895586}" presName="Parent1" presStyleLbl="node1" presStyleIdx="2" presStyleCnt="6">
        <dgm:presLayoutVars>
          <dgm:chMax val="1"/>
          <dgm:chPref val="1"/>
          <dgm:bulletEnabled val="1"/>
        </dgm:presLayoutVars>
      </dgm:prSet>
      <dgm:spPr/>
    </dgm:pt>
    <dgm:pt modelId="{B105259B-4D9F-4A61-92B6-9110DA0E3248}" type="pres">
      <dgm:prSet presAssocID="{675F1A93-6ABF-402A-BC36-D59119895586}" presName="Childtext1" presStyleLbl="revTx" presStyleIdx="1" presStyleCnt="3">
        <dgm:presLayoutVars>
          <dgm:chMax val="0"/>
          <dgm:chPref val="0"/>
          <dgm:bulletEnabled val="1"/>
        </dgm:presLayoutVars>
      </dgm:prSet>
      <dgm:spPr/>
    </dgm:pt>
    <dgm:pt modelId="{9F7F1BBC-56DF-47B2-B6B7-FC2C8F6A31C1}" type="pres">
      <dgm:prSet presAssocID="{675F1A93-6ABF-402A-BC36-D59119895586}" presName="BalanceSpacing" presStyleCnt="0"/>
      <dgm:spPr/>
    </dgm:pt>
    <dgm:pt modelId="{EFE1F770-F307-42F7-A0E8-7B6263129865}" type="pres">
      <dgm:prSet presAssocID="{675F1A93-6ABF-402A-BC36-D59119895586}" presName="BalanceSpacing1" presStyleCnt="0"/>
      <dgm:spPr/>
    </dgm:pt>
    <dgm:pt modelId="{7F0A79BF-2290-426E-AEEB-8C1418D713AF}" type="pres">
      <dgm:prSet presAssocID="{D591FECC-B197-418E-9185-6B16FB28F83A}" presName="Accent1Text" presStyleLbl="node1" presStyleIdx="3" presStyleCnt="6"/>
      <dgm:spPr/>
    </dgm:pt>
    <dgm:pt modelId="{BCA6D0F9-7D9D-474D-9A85-3B3767933C48}" type="pres">
      <dgm:prSet presAssocID="{D591FECC-B197-418E-9185-6B16FB28F83A}" presName="spaceBetweenRectangles" presStyleCnt="0"/>
      <dgm:spPr/>
    </dgm:pt>
    <dgm:pt modelId="{82364908-A062-4805-88DB-294DF062B5F8}" type="pres">
      <dgm:prSet presAssocID="{6602B8E9-0ED7-4396-9E97-389E829EECB5}" presName="composite" presStyleCnt="0"/>
      <dgm:spPr/>
    </dgm:pt>
    <dgm:pt modelId="{32DD0852-C629-4EDB-BD1C-021AB6147C91}" type="pres">
      <dgm:prSet presAssocID="{6602B8E9-0ED7-4396-9E97-389E829EECB5}" presName="Parent1" presStyleLbl="node1" presStyleIdx="4" presStyleCnt="6">
        <dgm:presLayoutVars>
          <dgm:chMax val="1"/>
          <dgm:chPref val="1"/>
          <dgm:bulletEnabled val="1"/>
        </dgm:presLayoutVars>
      </dgm:prSet>
      <dgm:spPr/>
    </dgm:pt>
    <dgm:pt modelId="{4C2B5562-7693-45FE-ADE7-AB48E69407BA}" type="pres">
      <dgm:prSet presAssocID="{6602B8E9-0ED7-4396-9E97-389E829EECB5}" presName="Childtext1" presStyleLbl="revTx" presStyleIdx="2" presStyleCnt="3">
        <dgm:presLayoutVars>
          <dgm:chMax val="0"/>
          <dgm:chPref val="0"/>
          <dgm:bulletEnabled val="1"/>
        </dgm:presLayoutVars>
      </dgm:prSet>
      <dgm:spPr/>
    </dgm:pt>
    <dgm:pt modelId="{55FC6BBF-9190-42DB-9CC5-8B762432356F}" type="pres">
      <dgm:prSet presAssocID="{6602B8E9-0ED7-4396-9E97-389E829EECB5}" presName="BalanceSpacing" presStyleCnt="0"/>
      <dgm:spPr/>
    </dgm:pt>
    <dgm:pt modelId="{B32B978A-6434-4B8E-AC75-4C20C9160CF7}" type="pres">
      <dgm:prSet presAssocID="{6602B8E9-0ED7-4396-9E97-389E829EECB5}" presName="BalanceSpacing1" presStyleCnt="0"/>
      <dgm:spPr/>
    </dgm:pt>
    <dgm:pt modelId="{BB7ED89B-F595-4022-A556-3F2ECD613026}" type="pres">
      <dgm:prSet presAssocID="{D256A866-A09C-48DB-AA8C-4FE33282B993}" presName="Accent1Text" presStyleLbl="node1" presStyleIdx="5" presStyleCnt="6"/>
      <dgm:spPr/>
    </dgm:pt>
  </dgm:ptLst>
  <dgm:cxnLst>
    <dgm:cxn modelId="{B751D60B-2CB5-4850-B70E-A8BBD912C5DB}" type="presOf" srcId="{6602B8E9-0ED7-4396-9E97-389E829EECB5}" destId="{32DD0852-C629-4EDB-BD1C-021AB6147C91}" srcOrd="0" destOrd="0" presId="urn:microsoft.com/office/officeart/2008/layout/AlternatingHexagons"/>
    <dgm:cxn modelId="{932C1C11-55FF-42B4-8F15-6932568C91BC}" type="presOf" srcId="{95443073-31C1-4AE5-B419-93713BB6C3AA}" destId="{ED712D40-0851-4D34-8FE7-E76D9DA8BE9F}" srcOrd="0" destOrd="0" presId="urn:microsoft.com/office/officeart/2008/layout/AlternatingHexagons"/>
    <dgm:cxn modelId="{212B5A45-08A5-4B82-AB08-E956CE0BE6E7}" srcId="{A7E0B9E6-BDB5-4EA7-8A72-B774DDA90C93}" destId="{675F1A93-6ABF-402A-BC36-D59119895586}" srcOrd="1" destOrd="0" parTransId="{46D83501-ACD6-44CC-828A-099EC7D6B932}" sibTransId="{D591FECC-B197-418E-9185-6B16FB28F83A}"/>
    <dgm:cxn modelId="{2FB4EA70-59DE-4AFC-801A-02896607F22F}" type="presOf" srcId="{A7E0B9E6-BDB5-4EA7-8A72-B774DDA90C93}" destId="{B1E2F683-2B5D-4CAB-95F5-826CF431DB82}" srcOrd="0" destOrd="0" presId="urn:microsoft.com/office/officeart/2008/layout/AlternatingHexagons"/>
    <dgm:cxn modelId="{193BB458-08D3-46D3-9756-BAC025154AF1}" type="presOf" srcId="{675F1A93-6ABF-402A-BC36-D59119895586}" destId="{0C6A1705-DA13-414C-9EF6-9DBEED6ACC92}" srcOrd="0" destOrd="0" presId="urn:microsoft.com/office/officeart/2008/layout/AlternatingHexagons"/>
    <dgm:cxn modelId="{EECDBE80-8E64-4720-82C3-2665D1D6B859}" srcId="{A7E0B9E6-BDB5-4EA7-8A72-B774DDA90C93}" destId="{6DBF9477-AFC9-4974-9FB2-6B90E086D352}" srcOrd="0" destOrd="0" parTransId="{A6769BE2-0F4A-46AD-A3EC-6DCF765CFE9E}" sibTransId="{95443073-31C1-4AE5-B419-93713BB6C3AA}"/>
    <dgm:cxn modelId="{E0FDA790-60F6-4BD9-84AD-155EEAD30510}" type="presOf" srcId="{6DBF9477-AFC9-4974-9FB2-6B90E086D352}" destId="{D43FF71B-9BDD-4655-82F5-B826B54A9351}" srcOrd="0" destOrd="0" presId="urn:microsoft.com/office/officeart/2008/layout/AlternatingHexagons"/>
    <dgm:cxn modelId="{3CDB2FD8-D460-46FF-92A6-086558976293}" type="presOf" srcId="{D256A866-A09C-48DB-AA8C-4FE33282B993}" destId="{BB7ED89B-F595-4022-A556-3F2ECD613026}" srcOrd="0" destOrd="0" presId="urn:microsoft.com/office/officeart/2008/layout/AlternatingHexagons"/>
    <dgm:cxn modelId="{885273DF-165E-4510-BDFC-0F2EB723B97D}" srcId="{A7E0B9E6-BDB5-4EA7-8A72-B774DDA90C93}" destId="{6602B8E9-0ED7-4396-9E97-389E829EECB5}" srcOrd="2" destOrd="0" parTransId="{92AF7D4B-B295-4DAC-8911-903859D6EACC}" sibTransId="{D256A866-A09C-48DB-AA8C-4FE33282B993}"/>
    <dgm:cxn modelId="{3EEDF2E7-DFD2-4F97-8759-C1C12FB0ACE1}" type="presOf" srcId="{D591FECC-B197-418E-9185-6B16FB28F83A}" destId="{7F0A79BF-2290-426E-AEEB-8C1418D713AF}" srcOrd="0" destOrd="0" presId="urn:microsoft.com/office/officeart/2008/layout/AlternatingHexagons"/>
    <dgm:cxn modelId="{472E1D81-4685-46BB-B1E9-5EBC31A585AB}" type="presParOf" srcId="{B1E2F683-2B5D-4CAB-95F5-826CF431DB82}" destId="{1845329A-9158-4424-92A8-FBB2765BC456}" srcOrd="0" destOrd="0" presId="urn:microsoft.com/office/officeart/2008/layout/AlternatingHexagons"/>
    <dgm:cxn modelId="{446C36D0-AD52-48C5-8BE4-947EABFD8D0A}" type="presParOf" srcId="{1845329A-9158-4424-92A8-FBB2765BC456}" destId="{D43FF71B-9BDD-4655-82F5-B826B54A9351}" srcOrd="0" destOrd="0" presId="urn:microsoft.com/office/officeart/2008/layout/AlternatingHexagons"/>
    <dgm:cxn modelId="{2FADD966-B6BD-4074-A38F-103AF709A3A5}" type="presParOf" srcId="{1845329A-9158-4424-92A8-FBB2765BC456}" destId="{FE567B1F-27A0-4DFC-BDA3-6C525A8901D0}" srcOrd="1" destOrd="0" presId="urn:microsoft.com/office/officeart/2008/layout/AlternatingHexagons"/>
    <dgm:cxn modelId="{8E3937F8-E9AC-49C5-A604-65424E471B92}" type="presParOf" srcId="{1845329A-9158-4424-92A8-FBB2765BC456}" destId="{F2667685-10F8-4E75-A4A4-49261DF918A8}" srcOrd="2" destOrd="0" presId="urn:microsoft.com/office/officeart/2008/layout/AlternatingHexagons"/>
    <dgm:cxn modelId="{455FB8FE-192E-422F-BEE8-D1525251B670}" type="presParOf" srcId="{1845329A-9158-4424-92A8-FBB2765BC456}" destId="{1AC5AB83-B2B7-4BBB-81D3-B00776D65792}" srcOrd="3" destOrd="0" presId="urn:microsoft.com/office/officeart/2008/layout/AlternatingHexagons"/>
    <dgm:cxn modelId="{47597F29-AEAC-4BB2-88C8-C62D8F69918E}" type="presParOf" srcId="{1845329A-9158-4424-92A8-FBB2765BC456}" destId="{ED712D40-0851-4D34-8FE7-E76D9DA8BE9F}" srcOrd="4" destOrd="0" presId="urn:microsoft.com/office/officeart/2008/layout/AlternatingHexagons"/>
    <dgm:cxn modelId="{7D75AE09-DF39-4513-8CC1-D0C614A82C0C}" type="presParOf" srcId="{B1E2F683-2B5D-4CAB-95F5-826CF431DB82}" destId="{28710F99-9DD4-422B-A700-C02583B1446A}" srcOrd="1" destOrd="0" presId="urn:microsoft.com/office/officeart/2008/layout/AlternatingHexagons"/>
    <dgm:cxn modelId="{D1728FF6-D0D7-40A2-8C40-50BFEB569903}" type="presParOf" srcId="{B1E2F683-2B5D-4CAB-95F5-826CF431DB82}" destId="{1F3CC813-974F-464A-AD49-305D5B763B4F}" srcOrd="2" destOrd="0" presId="urn:microsoft.com/office/officeart/2008/layout/AlternatingHexagons"/>
    <dgm:cxn modelId="{46362AEC-56F5-481C-98B1-6ADDFC86124C}" type="presParOf" srcId="{1F3CC813-974F-464A-AD49-305D5B763B4F}" destId="{0C6A1705-DA13-414C-9EF6-9DBEED6ACC92}" srcOrd="0" destOrd="0" presId="urn:microsoft.com/office/officeart/2008/layout/AlternatingHexagons"/>
    <dgm:cxn modelId="{5FE4034D-B15C-4E0B-8685-51CE51D06A7D}" type="presParOf" srcId="{1F3CC813-974F-464A-AD49-305D5B763B4F}" destId="{B105259B-4D9F-4A61-92B6-9110DA0E3248}" srcOrd="1" destOrd="0" presId="urn:microsoft.com/office/officeart/2008/layout/AlternatingHexagons"/>
    <dgm:cxn modelId="{08589D3B-3A1A-4ABA-AA0D-8BE75580B1A8}" type="presParOf" srcId="{1F3CC813-974F-464A-AD49-305D5B763B4F}" destId="{9F7F1BBC-56DF-47B2-B6B7-FC2C8F6A31C1}" srcOrd="2" destOrd="0" presId="urn:microsoft.com/office/officeart/2008/layout/AlternatingHexagons"/>
    <dgm:cxn modelId="{78457BCD-F3F3-4721-B2C7-169794D2CA50}" type="presParOf" srcId="{1F3CC813-974F-464A-AD49-305D5B763B4F}" destId="{EFE1F770-F307-42F7-A0E8-7B6263129865}" srcOrd="3" destOrd="0" presId="urn:microsoft.com/office/officeart/2008/layout/AlternatingHexagons"/>
    <dgm:cxn modelId="{BF352202-2A6D-4FDD-B0D2-A0A58E017394}" type="presParOf" srcId="{1F3CC813-974F-464A-AD49-305D5B763B4F}" destId="{7F0A79BF-2290-426E-AEEB-8C1418D713AF}" srcOrd="4" destOrd="0" presId="urn:microsoft.com/office/officeart/2008/layout/AlternatingHexagons"/>
    <dgm:cxn modelId="{68832705-68B8-4493-8BAD-CCD228C33E09}" type="presParOf" srcId="{B1E2F683-2B5D-4CAB-95F5-826CF431DB82}" destId="{BCA6D0F9-7D9D-474D-9A85-3B3767933C48}" srcOrd="3" destOrd="0" presId="urn:microsoft.com/office/officeart/2008/layout/AlternatingHexagons"/>
    <dgm:cxn modelId="{16E6817C-3760-4F05-8CE6-601180A916D9}" type="presParOf" srcId="{B1E2F683-2B5D-4CAB-95F5-826CF431DB82}" destId="{82364908-A062-4805-88DB-294DF062B5F8}" srcOrd="4" destOrd="0" presId="urn:microsoft.com/office/officeart/2008/layout/AlternatingHexagons"/>
    <dgm:cxn modelId="{AE873C9C-6599-4C8D-960E-E9418D7CD47B}" type="presParOf" srcId="{82364908-A062-4805-88DB-294DF062B5F8}" destId="{32DD0852-C629-4EDB-BD1C-021AB6147C91}" srcOrd="0" destOrd="0" presId="urn:microsoft.com/office/officeart/2008/layout/AlternatingHexagons"/>
    <dgm:cxn modelId="{0B2B0A91-5302-4749-8707-D29A35D175C3}" type="presParOf" srcId="{82364908-A062-4805-88DB-294DF062B5F8}" destId="{4C2B5562-7693-45FE-ADE7-AB48E69407BA}" srcOrd="1" destOrd="0" presId="urn:microsoft.com/office/officeart/2008/layout/AlternatingHexagons"/>
    <dgm:cxn modelId="{649E4585-EA53-4D5A-8011-E1310BBCD6AE}" type="presParOf" srcId="{82364908-A062-4805-88DB-294DF062B5F8}" destId="{55FC6BBF-9190-42DB-9CC5-8B762432356F}" srcOrd="2" destOrd="0" presId="urn:microsoft.com/office/officeart/2008/layout/AlternatingHexagons"/>
    <dgm:cxn modelId="{E9EEB8DB-25AD-4984-A005-243DEFBA53CD}" type="presParOf" srcId="{82364908-A062-4805-88DB-294DF062B5F8}" destId="{B32B978A-6434-4B8E-AC75-4C20C9160CF7}" srcOrd="3" destOrd="0" presId="urn:microsoft.com/office/officeart/2008/layout/AlternatingHexagons"/>
    <dgm:cxn modelId="{56CE1EBE-0D42-40A6-B401-650B4E248657}" type="presParOf" srcId="{82364908-A062-4805-88DB-294DF062B5F8}" destId="{BB7ED89B-F595-4022-A556-3F2ECD613026}"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E0B9E6-BDB5-4EA7-8A72-B774DDA90C93}" type="doc">
      <dgm:prSet loTypeId="urn:microsoft.com/office/officeart/2008/layout/AlternatingHexagons" loCatId="list" qsTypeId="urn:microsoft.com/office/officeart/2005/8/quickstyle/simple1" qsCatId="simple" csTypeId="urn:microsoft.com/office/officeart/2005/8/colors/accent3_5" csCatId="accent3" phldr="1"/>
      <dgm:spPr/>
      <dgm:t>
        <a:bodyPr/>
        <a:lstStyle/>
        <a:p>
          <a:endParaRPr lang="en-US"/>
        </a:p>
      </dgm:t>
    </dgm:pt>
    <dgm:pt modelId="{6DBF9477-AFC9-4974-9FB2-6B90E086D352}">
      <dgm:prSet phldrT="[Text]"/>
      <dgm:spPr/>
      <dgm:t>
        <a:bodyPr/>
        <a:lstStyle/>
        <a:p>
          <a:r>
            <a:rPr lang="en-US" b="1" i="1" dirty="0"/>
            <a:t>School transfer</a:t>
          </a:r>
        </a:p>
      </dgm:t>
    </dgm:pt>
    <dgm:pt modelId="{A6769BE2-0F4A-46AD-A3EC-6DCF765CFE9E}" type="parTrans" cxnId="{EECDBE80-8E64-4720-82C3-2665D1D6B859}">
      <dgm:prSet/>
      <dgm:spPr/>
      <dgm:t>
        <a:bodyPr/>
        <a:lstStyle/>
        <a:p>
          <a:endParaRPr lang="en-US"/>
        </a:p>
      </dgm:t>
    </dgm:pt>
    <dgm:pt modelId="{95443073-31C1-4AE5-B419-93713BB6C3AA}" type="sibTrans" cxnId="{EECDBE80-8E64-4720-82C3-2665D1D6B859}">
      <dgm:prSet/>
      <dgm:spPr/>
      <dgm:t>
        <a:bodyPr/>
        <a:lstStyle/>
        <a:p>
          <a:r>
            <a:rPr lang="en-US" b="1" dirty="0"/>
            <a:t>Name change!</a:t>
          </a:r>
        </a:p>
      </dgm:t>
    </dgm:pt>
    <dgm:pt modelId="{675F1A93-6ABF-402A-BC36-D59119895586}">
      <dgm:prSet phldrT="[Text]"/>
      <dgm:spPr/>
      <dgm:t>
        <a:bodyPr/>
        <a:lstStyle/>
        <a:p>
          <a:r>
            <a:rPr lang="en-US" b="1" dirty="0"/>
            <a:t>Dependent information!</a:t>
          </a:r>
        </a:p>
      </dgm:t>
    </dgm:pt>
    <dgm:pt modelId="{46D83501-ACD6-44CC-828A-099EC7D6B932}" type="parTrans" cxnId="{212B5A45-08A5-4B82-AB08-E956CE0BE6E7}">
      <dgm:prSet/>
      <dgm:spPr/>
      <dgm:t>
        <a:bodyPr/>
        <a:lstStyle/>
        <a:p>
          <a:endParaRPr lang="en-US"/>
        </a:p>
      </dgm:t>
    </dgm:pt>
    <dgm:pt modelId="{D591FECC-B197-418E-9185-6B16FB28F83A}" type="sibTrans" cxnId="{212B5A45-08A5-4B82-AB08-E956CE0BE6E7}">
      <dgm:prSet/>
      <dgm:spPr/>
      <dgm:t>
        <a:bodyPr/>
        <a:lstStyle/>
        <a:p>
          <a:r>
            <a:rPr lang="en-US" dirty="0"/>
            <a:t>Leave of absence</a:t>
          </a:r>
        </a:p>
      </dgm:t>
    </dgm:pt>
    <dgm:pt modelId="{6602B8E9-0ED7-4396-9E97-389E829EECB5}">
      <dgm:prSet phldrT="[Text]" custT="1"/>
      <dgm:spPr/>
      <dgm:t>
        <a:bodyPr/>
        <a:lstStyle/>
        <a:p>
          <a:r>
            <a:rPr lang="en-US" sz="1100" b="1" dirty="0"/>
            <a:t>Unauthorized </a:t>
          </a:r>
          <a:r>
            <a:rPr lang="en-US" sz="2400" b="1" dirty="0"/>
            <a:t>work!</a:t>
          </a:r>
          <a:r>
            <a:rPr lang="en-US" sz="1100" b="1" dirty="0"/>
            <a:t> </a:t>
          </a:r>
        </a:p>
        <a:p>
          <a:r>
            <a:rPr lang="en-US" sz="1100" b="1" dirty="0"/>
            <a:t>(DS-2019 is cancelled)</a:t>
          </a:r>
        </a:p>
      </dgm:t>
    </dgm:pt>
    <dgm:pt modelId="{92AF7D4B-B295-4DAC-8911-903859D6EACC}" type="parTrans" cxnId="{885273DF-165E-4510-BDFC-0F2EB723B97D}">
      <dgm:prSet/>
      <dgm:spPr/>
      <dgm:t>
        <a:bodyPr/>
        <a:lstStyle/>
        <a:p>
          <a:endParaRPr lang="en-US"/>
        </a:p>
      </dgm:t>
    </dgm:pt>
    <dgm:pt modelId="{D256A866-A09C-48DB-AA8C-4FE33282B993}" type="sibTrans" cxnId="{885273DF-165E-4510-BDFC-0F2EB723B97D}">
      <dgm:prSet/>
      <dgm:spPr/>
      <dgm:t>
        <a:bodyPr/>
        <a:lstStyle/>
        <a:p>
          <a:r>
            <a:rPr lang="en-US" dirty="0"/>
            <a:t>Change of status</a:t>
          </a:r>
        </a:p>
      </dgm:t>
    </dgm:pt>
    <dgm:pt modelId="{B1E2F683-2B5D-4CAB-95F5-826CF431DB82}" type="pres">
      <dgm:prSet presAssocID="{A7E0B9E6-BDB5-4EA7-8A72-B774DDA90C93}" presName="Name0" presStyleCnt="0">
        <dgm:presLayoutVars>
          <dgm:chMax/>
          <dgm:chPref/>
          <dgm:dir/>
          <dgm:animLvl val="lvl"/>
        </dgm:presLayoutVars>
      </dgm:prSet>
      <dgm:spPr/>
    </dgm:pt>
    <dgm:pt modelId="{1845329A-9158-4424-92A8-FBB2765BC456}" type="pres">
      <dgm:prSet presAssocID="{6DBF9477-AFC9-4974-9FB2-6B90E086D352}" presName="composite" presStyleCnt="0"/>
      <dgm:spPr/>
    </dgm:pt>
    <dgm:pt modelId="{D43FF71B-9BDD-4655-82F5-B826B54A9351}" type="pres">
      <dgm:prSet presAssocID="{6DBF9477-AFC9-4974-9FB2-6B90E086D352}" presName="Parent1" presStyleLbl="node1" presStyleIdx="0" presStyleCnt="6">
        <dgm:presLayoutVars>
          <dgm:chMax val="1"/>
          <dgm:chPref val="1"/>
          <dgm:bulletEnabled val="1"/>
        </dgm:presLayoutVars>
      </dgm:prSet>
      <dgm:spPr/>
    </dgm:pt>
    <dgm:pt modelId="{FE567B1F-27A0-4DFC-BDA3-6C525A8901D0}" type="pres">
      <dgm:prSet presAssocID="{6DBF9477-AFC9-4974-9FB2-6B90E086D352}" presName="Childtext1" presStyleLbl="revTx" presStyleIdx="0" presStyleCnt="3">
        <dgm:presLayoutVars>
          <dgm:chMax val="0"/>
          <dgm:chPref val="0"/>
          <dgm:bulletEnabled val="1"/>
        </dgm:presLayoutVars>
      </dgm:prSet>
      <dgm:spPr/>
    </dgm:pt>
    <dgm:pt modelId="{F2667685-10F8-4E75-A4A4-49261DF918A8}" type="pres">
      <dgm:prSet presAssocID="{6DBF9477-AFC9-4974-9FB2-6B90E086D352}" presName="BalanceSpacing" presStyleCnt="0"/>
      <dgm:spPr/>
    </dgm:pt>
    <dgm:pt modelId="{1AC5AB83-B2B7-4BBB-81D3-B00776D65792}" type="pres">
      <dgm:prSet presAssocID="{6DBF9477-AFC9-4974-9FB2-6B90E086D352}" presName="BalanceSpacing1" presStyleCnt="0"/>
      <dgm:spPr/>
    </dgm:pt>
    <dgm:pt modelId="{ED712D40-0851-4D34-8FE7-E76D9DA8BE9F}" type="pres">
      <dgm:prSet presAssocID="{95443073-31C1-4AE5-B419-93713BB6C3AA}" presName="Accent1Text" presStyleLbl="node1" presStyleIdx="1" presStyleCnt="6" custLinFactNeighborX="517" custLinFactNeighborY="463"/>
      <dgm:spPr/>
    </dgm:pt>
    <dgm:pt modelId="{28710F99-9DD4-422B-A700-C02583B1446A}" type="pres">
      <dgm:prSet presAssocID="{95443073-31C1-4AE5-B419-93713BB6C3AA}" presName="spaceBetweenRectangles" presStyleCnt="0"/>
      <dgm:spPr/>
    </dgm:pt>
    <dgm:pt modelId="{1F3CC813-974F-464A-AD49-305D5B763B4F}" type="pres">
      <dgm:prSet presAssocID="{675F1A93-6ABF-402A-BC36-D59119895586}" presName="composite" presStyleCnt="0"/>
      <dgm:spPr/>
    </dgm:pt>
    <dgm:pt modelId="{0C6A1705-DA13-414C-9EF6-9DBEED6ACC92}" type="pres">
      <dgm:prSet presAssocID="{675F1A93-6ABF-402A-BC36-D59119895586}" presName="Parent1" presStyleLbl="node1" presStyleIdx="2" presStyleCnt="6">
        <dgm:presLayoutVars>
          <dgm:chMax val="1"/>
          <dgm:chPref val="1"/>
          <dgm:bulletEnabled val="1"/>
        </dgm:presLayoutVars>
      </dgm:prSet>
      <dgm:spPr/>
    </dgm:pt>
    <dgm:pt modelId="{B105259B-4D9F-4A61-92B6-9110DA0E3248}" type="pres">
      <dgm:prSet presAssocID="{675F1A93-6ABF-402A-BC36-D59119895586}" presName="Childtext1" presStyleLbl="revTx" presStyleIdx="1" presStyleCnt="3">
        <dgm:presLayoutVars>
          <dgm:chMax val="0"/>
          <dgm:chPref val="0"/>
          <dgm:bulletEnabled val="1"/>
        </dgm:presLayoutVars>
      </dgm:prSet>
      <dgm:spPr/>
    </dgm:pt>
    <dgm:pt modelId="{9F7F1BBC-56DF-47B2-B6B7-FC2C8F6A31C1}" type="pres">
      <dgm:prSet presAssocID="{675F1A93-6ABF-402A-BC36-D59119895586}" presName="BalanceSpacing" presStyleCnt="0"/>
      <dgm:spPr/>
    </dgm:pt>
    <dgm:pt modelId="{EFE1F770-F307-42F7-A0E8-7B6263129865}" type="pres">
      <dgm:prSet presAssocID="{675F1A93-6ABF-402A-BC36-D59119895586}" presName="BalanceSpacing1" presStyleCnt="0"/>
      <dgm:spPr/>
    </dgm:pt>
    <dgm:pt modelId="{7F0A79BF-2290-426E-AEEB-8C1418D713AF}" type="pres">
      <dgm:prSet presAssocID="{D591FECC-B197-418E-9185-6B16FB28F83A}" presName="Accent1Text" presStyleLbl="node1" presStyleIdx="3" presStyleCnt="6"/>
      <dgm:spPr/>
    </dgm:pt>
    <dgm:pt modelId="{BCA6D0F9-7D9D-474D-9A85-3B3767933C48}" type="pres">
      <dgm:prSet presAssocID="{D591FECC-B197-418E-9185-6B16FB28F83A}" presName="spaceBetweenRectangles" presStyleCnt="0"/>
      <dgm:spPr/>
    </dgm:pt>
    <dgm:pt modelId="{82364908-A062-4805-88DB-294DF062B5F8}" type="pres">
      <dgm:prSet presAssocID="{6602B8E9-0ED7-4396-9E97-389E829EECB5}" presName="composite" presStyleCnt="0"/>
      <dgm:spPr/>
    </dgm:pt>
    <dgm:pt modelId="{32DD0852-C629-4EDB-BD1C-021AB6147C91}" type="pres">
      <dgm:prSet presAssocID="{6602B8E9-0ED7-4396-9E97-389E829EECB5}" presName="Parent1" presStyleLbl="node1" presStyleIdx="4" presStyleCnt="6">
        <dgm:presLayoutVars>
          <dgm:chMax val="1"/>
          <dgm:chPref val="1"/>
          <dgm:bulletEnabled val="1"/>
        </dgm:presLayoutVars>
      </dgm:prSet>
      <dgm:spPr/>
    </dgm:pt>
    <dgm:pt modelId="{4C2B5562-7693-45FE-ADE7-AB48E69407BA}" type="pres">
      <dgm:prSet presAssocID="{6602B8E9-0ED7-4396-9E97-389E829EECB5}" presName="Childtext1" presStyleLbl="revTx" presStyleIdx="2" presStyleCnt="3">
        <dgm:presLayoutVars>
          <dgm:chMax val="0"/>
          <dgm:chPref val="0"/>
          <dgm:bulletEnabled val="1"/>
        </dgm:presLayoutVars>
      </dgm:prSet>
      <dgm:spPr/>
    </dgm:pt>
    <dgm:pt modelId="{55FC6BBF-9190-42DB-9CC5-8B762432356F}" type="pres">
      <dgm:prSet presAssocID="{6602B8E9-0ED7-4396-9E97-389E829EECB5}" presName="BalanceSpacing" presStyleCnt="0"/>
      <dgm:spPr/>
    </dgm:pt>
    <dgm:pt modelId="{B32B978A-6434-4B8E-AC75-4C20C9160CF7}" type="pres">
      <dgm:prSet presAssocID="{6602B8E9-0ED7-4396-9E97-389E829EECB5}" presName="BalanceSpacing1" presStyleCnt="0"/>
      <dgm:spPr/>
    </dgm:pt>
    <dgm:pt modelId="{BB7ED89B-F595-4022-A556-3F2ECD613026}" type="pres">
      <dgm:prSet presAssocID="{D256A866-A09C-48DB-AA8C-4FE33282B993}" presName="Accent1Text" presStyleLbl="node1" presStyleIdx="5" presStyleCnt="6"/>
      <dgm:spPr/>
    </dgm:pt>
  </dgm:ptLst>
  <dgm:cxnLst>
    <dgm:cxn modelId="{06A29F04-1E69-454A-98CF-9FFA6A8F38E5}" type="presOf" srcId="{675F1A93-6ABF-402A-BC36-D59119895586}" destId="{0C6A1705-DA13-414C-9EF6-9DBEED6ACC92}" srcOrd="0" destOrd="0" presId="urn:microsoft.com/office/officeart/2008/layout/AlternatingHexagons"/>
    <dgm:cxn modelId="{868B5C18-94AD-4558-AEA0-CE9D6F05171C}" type="presOf" srcId="{6602B8E9-0ED7-4396-9E97-389E829EECB5}" destId="{32DD0852-C629-4EDB-BD1C-021AB6147C91}" srcOrd="0" destOrd="0" presId="urn:microsoft.com/office/officeart/2008/layout/AlternatingHexagons"/>
    <dgm:cxn modelId="{212B5A45-08A5-4B82-AB08-E956CE0BE6E7}" srcId="{A7E0B9E6-BDB5-4EA7-8A72-B774DDA90C93}" destId="{675F1A93-6ABF-402A-BC36-D59119895586}" srcOrd="1" destOrd="0" parTransId="{46D83501-ACD6-44CC-828A-099EC7D6B932}" sibTransId="{D591FECC-B197-418E-9185-6B16FB28F83A}"/>
    <dgm:cxn modelId="{6D49036F-0D8F-44AB-BFD1-22020AC7A220}" type="presOf" srcId="{95443073-31C1-4AE5-B419-93713BB6C3AA}" destId="{ED712D40-0851-4D34-8FE7-E76D9DA8BE9F}" srcOrd="0" destOrd="0" presId="urn:microsoft.com/office/officeart/2008/layout/AlternatingHexagons"/>
    <dgm:cxn modelId="{3A21B873-CAF8-4DFE-8C7E-FCC9B58F70A1}" type="presOf" srcId="{D591FECC-B197-418E-9185-6B16FB28F83A}" destId="{7F0A79BF-2290-426E-AEEB-8C1418D713AF}" srcOrd="0" destOrd="0" presId="urn:microsoft.com/office/officeart/2008/layout/AlternatingHexagons"/>
    <dgm:cxn modelId="{EECDBE80-8E64-4720-82C3-2665D1D6B859}" srcId="{A7E0B9E6-BDB5-4EA7-8A72-B774DDA90C93}" destId="{6DBF9477-AFC9-4974-9FB2-6B90E086D352}" srcOrd="0" destOrd="0" parTransId="{A6769BE2-0F4A-46AD-A3EC-6DCF765CFE9E}" sibTransId="{95443073-31C1-4AE5-B419-93713BB6C3AA}"/>
    <dgm:cxn modelId="{885273DF-165E-4510-BDFC-0F2EB723B97D}" srcId="{A7E0B9E6-BDB5-4EA7-8A72-B774DDA90C93}" destId="{6602B8E9-0ED7-4396-9E97-389E829EECB5}" srcOrd="2" destOrd="0" parTransId="{92AF7D4B-B295-4DAC-8911-903859D6EACC}" sibTransId="{D256A866-A09C-48DB-AA8C-4FE33282B993}"/>
    <dgm:cxn modelId="{BC6741E0-8DAF-4730-87B0-88CF071AB8C6}" type="presOf" srcId="{A7E0B9E6-BDB5-4EA7-8A72-B774DDA90C93}" destId="{B1E2F683-2B5D-4CAB-95F5-826CF431DB82}" srcOrd="0" destOrd="0" presId="urn:microsoft.com/office/officeart/2008/layout/AlternatingHexagons"/>
    <dgm:cxn modelId="{B9A121EA-BDD0-4F48-BB97-86101010FDAA}" type="presOf" srcId="{D256A866-A09C-48DB-AA8C-4FE33282B993}" destId="{BB7ED89B-F595-4022-A556-3F2ECD613026}" srcOrd="0" destOrd="0" presId="urn:microsoft.com/office/officeart/2008/layout/AlternatingHexagons"/>
    <dgm:cxn modelId="{390289FE-0C14-42B6-A3A6-5734F98E3382}" type="presOf" srcId="{6DBF9477-AFC9-4974-9FB2-6B90E086D352}" destId="{D43FF71B-9BDD-4655-82F5-B826B54A9351}" srcOrd="0" destOrd="0" presId="urn:microsoft.com/office/officeart/2008/layout/AlternatingHexagons"/>
    <dgm:cxn modelId="{0F19E761-2C77-454F-8380-392FA0166B00}" type="presParOf" srcId="{B1E2F683-2B5D-4CAB-95F5-826CF431DB82}" destId="{1845329A-9158-4424-92A8-FBB2765BC456}" srcOrd="0" destOrd="0" presId="urn:microsoft.com/office/officeart/2008/layout/AlternatingHexagons"/>
    <dgm:cxn modelId="{C3FD9A26-0B28-4308-87A9-90AE1618DDE5}" type="presParOf" srcId="{1845329A-9158-4424-92A8-FBB2765BC456}" destId="{D43FF71B-9BDD-4655-82F5-B826B54A9351}" srcOrd="0" destOrd="0" presId="urn:microsoft.com/office/officeart/2008/layout/AlternatingHexagons"/>
    <dgm:cxn modelId="{E75B5200-6BA0-42FA-BC3D-3E499BE15CDB}" type="presParOf" srcId="{1845329A-9158-4424-92A8-FBB2765BC456}" destId="{FE567B1F-27A0-4DFC-BDA3-6C525A8901D0}" srcOrd="1" destOrd="0" presId="urn:microsoft.com/office/officeart/2008/layout/AlternatingHexagons"/>
    <dgm:cxn modelId="{E31AED23-0743-4F8F-8D83-D5BBAF7A481B}" type="presParOf" srcId="{1845329A-9158-4424-92A8-FBB2765BC456}" destId="{F2667685-10F8-4E75-A4A4-49261DF918A8}" srcOrd="2" destOrd="0" presId="urn:microsoft.com/office/officeart/2008/layout/AlternatingHexagons"/>
    <dgm:cxn modelId="{E86A7E8B-A7CF-40CD-A406-FA6E5CBC9F19}" type="presParOf" srcId="{1845329A-9158-4424-92A8-FBB2765BC456}" destId="{1AC5AB83-B2B7-4BBB-81D3-B00776D65792}" srcOrd="3" destOrd="0" presId="urn:microsoft.com/office/officeart/2008/layout/AlternatingHexagons"/>
    <dgm:cxn modelId="{21A91FA1-F480-4277-93DC-8C00568E4C81}" type="presParOf" srcId="{1845329A-9158-4424-92A8-FBB2765BC456}" destId="{ED712D40-0851-4D34-8FE7-E76D9DA8BE9F}" srcOrd="4" destOrd="0" presId="urn:microsoft.com/office/officeart/2008/layout/AlternatingHexagons"/>
    <dgm:cxn modelId="{854D9834-F94E-4DCE-882F-9DA1F6C9B7B2}" type="presParOf" srcId="{B1E2F683-2B5D-4CAB-95F5-826CF431DB82}" destId="{28710F99-9DD4-422B-A700-C02583B1446A}" srcOrd="1" destOrd="0" presId="urn:microsoft.com/office/officeart/2008/layout/AlternatingHexagons"/>
    <dgm:cxn modelId="{A8C8BDA2-0E6A-401D-AC18-F67158646613}" type="presParOf" srcId="{B1E2F683-2B5D-4CAB-95F5-826CF431DB82}" destId="{1F3CC813-974F-464A-AD49-305D5B763B4F}" srcOrd="2" destOrd="0" presId="urn:microsoft.com/office/officeart/2008/layout/AlternatingHexagons"/>
    <dgm:cxn modelId="{1F2DE152-DBDB-4F0C-8C1C-B5A474D8B4D2}" type="presParOf" srcId="{1F3CC813-974F-464A-AD49-305D5B763B4F}" destId="{0C6A1705-DA13-414C-9EF6-9DBEED6ACC92}" srcOrd="0" destOrd="0" presId="urn:microsoft.com/office/officeart/2008/layout/AlternatingHexagons"/>
    <dgm:cxn modelId="{93688480-AF88-487B-8C2A-F1DF681812CB}" type="presParOf" srcId="{1F3CC813-974F-464A-AD49-305D5B763B4F}" destId="{B105259B-4D9F-4A61-92B6-9110DA0E3248}" srcOrd="1" destOrd="0" presId="urn:microsoft.com/office/officeart/2008/layout/AlternatingHexagons"/>
    <dgm:cxn modelId="{D91BABFF-2D8F-4579-974C-357D88FF82CF}" type="presParOf" srcId="{1F3CC813-974F-464A-AD49-305D5B763B4F}" destId="{9F7F1BBC-56DF-47B2-B6B7-FC2C8F6A31C1}" srcOrd="2" destOrd="0" presId="urn:microsoft.com/office/officeart/2008/layout/AlternatingHexagons"/>
    <dgm:cxn modelId="{D9FAD668-F278-4748-B66D-0332CE033F18}" type="presParOf" srcId="{1F3CC813-974F-464A-AD49-305D5B763B4F}" destId="{EFE1F770-F307-42F7-A0E8-7B6263129865}" srcOrd="3" destOrd="0" presId="urn:microsoft.com/office/officeart/2008/layout/AlternatingHexagons"/>
    <dgm:cxn modelId="{417F2B33-9840-4C61-88A9-C3C71DDB210A}" type="presParOf" srcId="{1F3CC813-974F-464A-AD49-305D5B763B4F}" destId="{7F0A79BF-2290-426E-AEEB-8C1418D713AF}" srcOrd="4" destOrd="0" presId="urn:microsoft.com/office/officeart/2008/layout/AlternatingHexagons"/>
    <dgm:cxn modelId="{70596403-3F21-4938-B7D7-F82E75081DC2}" type="presParOf" srcId="{B1E2F683-2B5D-4CAB-95F5-826CF431DB82}" destId="{BCA6D0F9-7D9D-474D-9A85-3B3767933C48}" srcOrd="3" destOrd="0" presId="urn:microsoft.com/office/officeart/2008/layout/AlternatingHexagons"/>
    <dgm:cxn modelId="{FF1A1324-4912-4091-A54E-C9B4D17285B6}" type="presParOf" srcId="{B1E2F683-2B5D-4CAB-95F5-826CF431DB82}" destId="{82364908-A062-4805-88DB-294DF062B5F8}" srcOrd="4" destOrd="0" presId="urn:microsoft.com/office/officeart/2008/layout/AlternatingHexagons"/>
    <dgm:cxn modelId="{F22FA578-8A5E-47A6-94E0-A09C5F0AEB3A}" type="presParOf" srcId="{82364908-A062-4805-88DB-294DF062B5F8}" destId="{32DD0852-C629-4EDB-BD1C-021AB6147C91}" srcOrd="0" destOrd="0" presId="urn:microsoft.com/office/officeart/2008/layout/AlternatingHexagons"/>
    <dgm:cxn modelId="{5A94ACB3-1577-42C2-A2FA-4159EDEB261C}" type="presParOf" srcId="{82364908-A062-4805-88DB-294DF062B5F8}" destId="{4C2B5562-7693-45FE-ADE7-AB48E69407BA}" srcOrd="1" destOrd="0" presId="urn:microsoft.com/office/officeart/2008/layout/AlternatingHexagons"/>
    <dgm:cxn modelId="{B227DE42-16E4-4EAA-A432-F41AE8013898}" type="presParOf" srcId="{82364908-A062-4805-88DB-294DF062B5F8}" destId="{55FC6BBF-9190-42DB-9CC5-8B762432356F}" srcOrd="2" destOrd="0" presId="urn:microsoft.com/office/officeart/2008/layout/AlternatingHexagons"/>
    <dgm:cxn modelId="{81645EAE-0140-4EDC-80FA-5F967C74DB7E}" type="presParOf" srcId="{82364908-A062-4805-88DB-294DF062B5F8}" destId="{B32B978A-6434-4B8E-AC75-4C20C9160CF7}" srcOrd="3" destOrd="0" presId="urn:microsoft.com/office/officeart/2008/layout/AlternatingHexagons"/>
    <dgm:cxn modelId="{91403944-A25F-44CC-904B-8AABDDD00D14}" type="presParOf" srcId="{82364908-A062-4805-88DB-294DF062B5F8}" destId="{BB7ED89B-F595-4022-A556-3F2ECD613026}" srcOrd="4" destOrd="0" presId="urn:microsoft.com/office/officeart/2008/layout/AlternatingHexagon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FF71B-9BDD-4655-82F5-B826B54A9351}">
      <dsp:nvSpPr>
        <dsp:cNvPr id="0" name=""/>
        <dsp:cNvSpPr/>
      </dsp:nvSpPr>
      <dsp:spPr>
        <a:xfrm rot="5400000">
          <a:off x="2739410" y="509630"/>
          <a:ext cx="1799166" cy="1565274"/>
        </a:xfrm>
        <a:prstGeom prst="hexagon">
          <a:avLst>
            <a:gd name="adj" fmla="val 25000"/>
            <a:gd name="vf" fmla="val 115470"/>
          </a:avLst>
        </a:prstGeom>
        <a:solidFill>
          <a:schemeClr val="accent3">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Withdrawal from classes! </a:t>
          </a:r>
        </a:p>
        <a:p>
          <a:pPr marL="0" lvl="0" indent="0" algn="ctr" defTabSz="622300">
            <a:lnSpc>
              <a:spcPct val="90000"/>
            </a:lnSpc>
            <a:spcBef>
              <a:spcPct val="0"/>
            </a:spcBef>
            <a:spcAft>
              <a:spcPct val="35000"/>
            </a:spcAft>
            <a:buNone/>
          </a:pPr>
          <a:r>
            <a:rPr lang="en-US" sz="1400" kern="1200" dirty="0"/>
            <a:t>(DS-2019 is cancelled)</a:t>
          </a:r>
        </a:p>
      </dsp:txBody>
      <dsp:txXfrm rot="-5400000">
        <a:off x="3100278" y="673054"/>
        <a:ext cx="1077430" cy="1238426"/>
      </dsp:txXfrm>
    </dsp:sp>
    <dsp:sp modelId="{FE567B1F-27A0-4DFC-BDA3-6C525A8901D0}">
      <dsp:nvSpPr>
        <dsp:cNvPr id="0" name=""/>
        <dsp:cNvSpPr/>
      </dsp:nvSpPr>
      <dsp:spPr>
        <a:xfrm>
          <a:off x="4469129" y="752517"/>
          <a:ext cx="2007869" cy="1079499"/>
        </a:xfrm>
        <a:prstGeom prst="rect">
          <a:avLst/>
        </a:prstGeom>
        <a:noFill/>
        <a:ln>
          <a:noFill/>
        </a:ln>
        <a:effectLst/>
      </dsp:spPr>
      <dsp:style>
        <a:lnRef idx="0">
          <a:scrgbClr r="0" g="0" b="0"/>
        </a:lnRef>
        <a:fillRef idx="0">
          <a:scrgbClr r="0" g="0" b="0"/>
        </a:fillRef>
        <a:effectRef idx="0">
          <a:scrgbClr r="0" g="0" b="0"/>
        </a:effectRef>
        <a:fontRef idx="minor"/>
      </dsp:style>
    </dsp:sp>
    <dsp:sp modelId="{ED712D40-0851-4D34-8FE7-E76D9DA8BE9F}">
      <dsp:nvSpPr>
        <dsp:cNvPr id="0" name=""/>
        <dsp:cNvSpPr/>
      </dsp:nvSpPr>
      <dsp:spPr>
        <a:xfrm rot="5400000">
          <a:off x="1048914" y="509630"/>
          <a:ext cx="1799166" cy="1565274"/>
        </a:xfrm>
        <a:prstGeom prst="hexagon">
          <a:avLst>
            <a:gd name="adj" fmla="val 25000"/>
            <a:gd name="vf" fmla="val 115470"/>
          </a:avLst>
        </a:prstGeom>
        <a:solidFill>
          <a:schemeClr val="accent3">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r>
            <a:rPr lang="en-US" sz="2900" kern="1200" dirty="0"/>
            <a:t>Your arrival</a:t>
          </a:r>
        </a:p>
      </dsp:txBody>
      <dsp:txXfrm rot="-5400000">
        <a:off x="1409782" y="673054"/>
        <a:ext cx="1077430" cy="1238426"/>
      </dsp:txXfrm>
    </dsp:sp>
    <dsp:sp modelId="{0C6A1705-DA13-414C-9EF6-9DBEED6ACC92}">
      <dsp:nvSpPr>
        <dsp:cNvPr id="0" name=""/>
        <dsp:cNvSpPr/>
      </dsp:nvSpPr>
      <dsp:spPr>
        <a:xfrm rot="5400000">
          <a:off x="1890923" y="2036762"/>
          <a:ext cx="1799166" cy="1565274"/>
        </a:xfrm>
        <a:prstGeom prst="hexagon">
          <a:avLst>
            <a:gd name="adj" fmla="val 25000"/>
            <a:gd name="vf" fmla="val 115470"/>
          </a:avLst>
        </a:prstGeom>
        <a:solidFill>
          <a:schemeClr val="accent3">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Your full time registration every semester!</a:t>
          </a:r>
        </a:p>
      </dsp:txBody>
      <dsp:txXfrm rot="-5400000">
        <a:off x="2251791" y="2200186"/>
        <a:ext cx="1077430" cy="1238426"/>
      </dsp:txXfrm>
    </dsp:sp>
    <dsp:sp modelId="{B105259B-4D9F-4A61-92B6-9110DA0E3248}">
      <dsp:nvSpPr>
        <dsp:cNvPr id="0" name=""/>
        <dsp:cNvSpPr/>
      </dsp:nvSpPr>
      <dsp:spPr>
        <a:xfrm>
          <a:off x="0" y="2279650"/>
          <a:ext cx="1943099" cy="1079499"/>
        </a:xfrm>
        <a:prstGeom prst="rect">
          <a:avLst/>
        </a:prstGeom>
        <a:noFill/>
        <a:ln>
          <a:noFill/>
        </a:ln>
        <a:effectLst/>
      </dsp:spPr>
      <dsp:style>
        <a:lnRef idx="0">
          <a:scrgbClr r="0" g="0" b="0"/>
        </a:lnRef>
        <a:fillRef idx="0">
          <a:scrgbClr r="0" g="0" b="0"/>
        </a:fillRef>
        <a:effectRef idx="0">
          <a:scrgbClr r="0" g="0" b="0"/>
        </a:effectRef>
        <a:fontRef idx="minor"/>
      </dsp:style>
    </dsp:sp>
    <dsp:sp modelId="{7F0A79BF-2290-426E-AEEB-8C1418D713AF}">
      <dsp:nvSpPr>
        <dsp:cNvPr id="0" name=""/>
        <dsp:cNvSpPr/>
      </dsp:nvSpPr>
      <dsp:spPr>
        <a:xfrm rot="5400000">
          <a:off x="3581420" y="2036762"/>
          <a:ext cx="1799166" cy="1565274"/>
        </a:xfrm>
        <a:prstGeom prst="hexagon">
          <a:avLst>
            <a:gd name="adj" fmla="val 25000"/>
            <a:gd name="vf" fmla="val 115470"/>
          </a:avLst>
        </a:prstGeom>
        <a:solidFill>
          <a:schemeClr val="accent3">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rot="-5400000">
        <a:off x="3942288" y="2200186"/>
        <a:ext cx="1077430" cy="1238426"/>
      </dsp:txXfrm>
    </dsp:sp>
    <dsp:sp modelId="{32DD0852-C629-4EDB-BD1C-021AB6147C91}">
      <dsp:nvSpPr>
        <dsp:cNvPr id="0" name=""/>
        <dsp:cNvSpPr/>
      </dsp:nvSpPr>
      <dsp:spPr>
        <a:xfrm rot="5400000">
          <a:off x="2739410" y="3563895"/>
          <a:ext cx="1799166" cy="1565274"/>
        </a:xfrm>
        <a:prstGeom prst="hexagon">
          <a:avLst>
            <a:gd name="adj" fmla="val 25000"/>
            <a:gd name="vf" fmla="val 115470"/>
          </a:avLst>
        </a:prstGeom>
        <a:solidFill>
          <a:schemeClr val="accent3">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Your US </a:t>
          </a:r>
          <a:r>
            <a:rPr lang="en-US" sz="1600" b="1" kern="1200" dirty="0"/>
            <a:t>ADDRESS</a:t>
          </a:r>
        </a:p>
      </dsp:txBody>
      <dsp:txXfrm rot="-5400000">
        <a:off x="3100278" y="3727319"/>
        <a:ext cx="1077430" cy="1238426"/>
      </dsp:txXfrm>
    </dsp:sp>
    <dsp:sp modelId="{4C2B5562-7693-45FE-ADE7-AB48E69407BA}">
      <dsp:nvSpPr>
        <dsp:cNvPr id="0" name=""/>
        <dsp:cNvSpPr/>
      </dsp:nvSpPr>
      <dsp:spPr>
        <a:xfrm>
          <a:off x="4469129" y="3806782"/>
          <a:ext cx="2007869" cy="1079499"/>
        </a:xfrm>
        <a:prstGeom prst="rect">
          <a:avLst/>
        </a:prstGeom>
        <a:noFill/>
        <a:ln>
          <a:noFill/>
        </a:ln>
        <a:effectLst/>
      </dsp:spPr>
      <dsp:style>
        <a:lnRef idx="0">
          <a:scrgbClr r="0" g="0" b="0"/>
        </a:lnRef>
        <a:fillRef idx="0">
          <a:scrgbClr r="0" g="0" b="0"/>
        </a:fillRef>
        <a:effectRef idx="0">
          <a:scrgbClr r="0" g="0" b="0"/>
        </a:effectRef>
        <a:fontRef idx="minor"/>
      </dsp:style>
    </dsp:sp>
    <dsp:sp modelId="{BB7ED89B-F595-4022-A556-3F2ECD613026}">
      <dsp:nvSpPr>
        <dsp:cNvPr id="0" name=""/>
        <dsp:cNvSpPr/>
      </dsp:nvSpPr>
      <dsp:spPr>
        <a:xfrm rot="5400000">
          <a:off x="1048914" y="3563895"/>
          <a:ext cx="1799166" cy="1565274"/>
        </a:xfrm>
        <a:prstGeom prst="hexagon">
          <a:avLst>
            <a:gd name="adj" fmla="val 25000"/>
            <a:gd name="vf" fmla="val 115470"/>
          </a:avLst>
        </a:prstGeom>
        <a:solidFill>
          <a:schemeClr val="accent3">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Failure to maintain status</a:t>
          </a:r>
        </a:p>
      </dsp:txBody>
      <dsp:txXfrm rot="-5400000">
        <a:off x="1409782" y="3727319"/>
        <a:ext cx="1077430" cy="12384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FF71B-9BDD-4655-82F5-B826B54A9351}">
      <dsp:nvSpPr>
        <dsp:cNvPr id="0" name=""/>
        <dsp:cNvSpPr/>
      </dsp:nvSpPr>
      <dsp:spPr>
        <a:xfrm rot="5400000">
          <a:off x="2707182" y="498703"/>
          <a:ext cx="1778000" cy="1546860"/>
        </a:xfrm>
        <a:prstGeom prst="hexagon">
          <a:avLst>
            <a:gd name="adj" fmla="val 25000"/>
            <a:gd name="vf" fmla="val 115470"/>
          </a:avLst>
        </a:prstGeom>
        <a:solidFill>
          <a:schemeClr val="accent3">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School transfer</a:t>
          </a:r>
        </a:p>
      </dsp:txBody>
      <dsp:txXfrm rot="-5400000">
        <a:off x="3063804" y="660205"/>
        <a:ext cx="1064756" cy="1223856"/>
      </dsp:txXfrm>
    </dsp:sp>
    <dsp:sp modelId="{FE567B1F-27A0-4DFC-BDA3-6C525A8901D0}">
      <dsp:nvSpPr>
        <dsp:cNvPr id="0" name=""/>
        <dsp:cNvSpPr/>
      </dsp:nvSpPr>
      <dsp:spPr>
        <a:xfrm>
          <a:off x="4416552" y="738733"/>
          <a:ext cx="1984248" cy="1066800"/>
        </a:xfrm>
        <a:prstGeom prst="rect">
          <a:avLst/>
        </a:prstGeom>
        <a:noFill/>
        <a:ln>
          <a:noFill/>
        </a:ln>
        <a:effectLst/>
      </dsp:spPr>
      <dsp:style>
        <a:lnRef idx="0">
          <a:scrgbClr r="0" g="0" b="0"/>
        </a:lnRef>
        <a:fillRef idx="0">
          <a:scrgbClr r="0" g="0" b="0"/>
        </a:fillRef>
        <a:effectRef idx="0">
          <a:scrgbClr r="0" g="0" b="0"/>
        </a:effectRef>
        <a:fontRef idx="minor"/>
      </dsp:style>
    </dsp:sp>
    <dsp:sp modelId="{ED712D40-0851-4D34-8FE7-E76D9DA8BE9F}">
      <dsp:nvSpPr>
        <dsp:cNvPr id="0" name=""/>
        <dsp:cNvSpPr/>
      </dsp:nvSpPr>
      <dsp:spPr>
        <a:xfrm rot="5400000">
          <a:off x="1044571" y="506935"/>
          <a:ext cx="1778000" cy="1546860"/>
        </a:xfrm>
        <a:prstGeom prst="hexagon">
          <a:avLst>
            <a:gd name="adj" fmla="val 25000"/>
            <a:gd name="vf" fmla="val 115470"/>
          </a:avLst>
        </a:prstGeom>
        <a:solidFill>
          <a:schemeClr val="accent3">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Name change!</a:t>
          </a:r>
        </a:p>
      </dsp:txBody>
      <dsp:txXfrm rot="-5400000">
        <a:off x="1401193" y="668437"/>
        <a:ext cx="1064756" cy="1223856"/>
      </dsp:txXfrm>
    </dsp:sp>
    <dsp:sp modelId="{0C6A1705-DA13-414C-9EF6-9DBEED6ACC92}">
      <dsp:nvSpPr>
        <dsp:cNvPr id="0" name=""/>
        <dsp:cNvSpPr/>
      </dsp:nvSpPr>
      <dsp:spPr>
        <a:xfrm rot="5400000">
          <a:off x="1868678" y="2007870"/>
          <a:ext cx="1778000" cy="1546860"/>
        </a:xfrm>
        <a:prstGeom prst="hexagon">
          <a:avLst>
            <a:gd name="adj" fmla="val 25000"/>
            <a:gd name="vf" fmla="val 115470"/>
          </a:avLst>
        </a:prstGeom>
        <a:solidFill>
          <a:schemeClr val="accent3">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Dependent information!</a:t>
          </a:r>
        </a:p>
      </dsp:txBody>
      <dsp:txXfrm rot="-5400000">
        <a:off x="2225300" y="2169372"/>
        <a:ext cx="1064756" cy="1223856"/>
      </dsp:txXfrm>
    </dsp:sp>
    <dsp:sp modelId="{B105259B-4D9F-4A61-92B6-9110DA0E3248}">
      <dsp:nvSpPr>
        <dsp:cNvPr id="0" name=""/>
        <dsp:cNvSpPr/>
      </dsp:nvSpPr>
      <dsp:spPr>
        <a:xfrm>
          <a:off x="0" y="2247900"/>
          <a:ext cx="1920240" cy="1066800"/>
        </a:xfrm>
        <a:prstGeom prst="rect">
          <a:avLst/>
        </a:prstGeom>
        <a:noFill/>
        <a:ln>
          <a:noFill/>
        </a:ln>
        <a:effectLst/>
      </dsp:spPr>
      <dsp:style>
        <a:lnRef idx="0">
          <a:scrgbClr r="0" g="0" b="0"/>
        </a:lnRef>
        <a:fillRef idx="0">
          <a:scrgbClr r="0" g="0" b="0"/>
        </a:fillRef>
        <a:effectRef idx="0">
          <a:scrgbClr r="0" g="0" b="0"/>
        </a:effectRef>
        <a:fontRef idx="minor"/>
      </dsp:style>
    </dsp:sp>
    <dsp:sp modelId="{7F0A79BF-2290-426E-AEEB-8C1418D713AF}">
      <dsp:nvSpPr>
        <dsp:cNvPr id="0" name=""/>
        <dsp:cNvSpPr/>
      </dsp:nvSpPr>
      <dsp:spPr>
        <a:xfrm rot="5400000">
          <a:off x="3539286" y="2007870"/>
          <a:ext cx="1778000" cy="1546860"/>
        </a:xfrm>
        <a:prstGeom prst="hexagon">
          <a:avLst>
            <a:gd name="adj" fmla="val 25000"/>
            <a:gd name="vf" fmla="val 115470"/>
          </a:avLst>
        </a:prstGeom>
        <a:solidFill>
          <a:schemeClr val="accent3">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US" sz="1900" kern="1200" dirty="0"/>
            <a:t>Leave of absence</a:t>
          </a:r>
        </a:p>
      </dsp:txBody>
      <dsp:txXfrm rot="-5400000">
        <a:off x="3895908" y="2169372"/>
        <a:ext cx="1064756" cy="1223856"/>
      </dsp:txXfrm>
    </dsp:sp>
    <dsp:sp modelId="{32DD0852-C629-4EDB-BD1C-021AB6147C91}">
      <dsp:nvSpPr>
        <dsp:cNvPr id="0" name=""/>
        <dsp:cNvSpPr/>
      </dsp:nvSpPr>
      <dsp:spPr>
        <a:xfrm rot="5400000">
          <a:off x="2707182" y="3517036"/>
          <a:ext cx="1778000" cy="1546860"/>
        </a:xfrm>
        <a:prstGeom prst="hexagon">
          <a:avLst>
            <a:gd name="adj" fmla="val 25000"/>
            <a:gd name="vf" fmla="val 115470"/>
          </a:avLst>
        </a:prstGeom>
        <a:solidFill>
          <a:schemeClr val="accent3">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t>Unauthorized </a:t>
          </a:r>
          <a:r>
            <a:rPr lang="en-US" sz="2400" b="1" kern="1200" dirty="0"/>
            <a:t>work!</a:t>
          </a:r>
          <a:r>
            <a:rPr lang="en-US" sz="1100" b="1" kern="1200" dirty="0"/>
            <a:t> </a:t>
          </a:r>
        </a:p>
        <a:p>
          <a:pPr marL="0" lvl="0" indent="0" algn="ctr" defTabSz="488950">
            <a:lnSpc>
              <a:spcPct val="90000"/>
            </a:lnSpc>
            <a:spcBef>
              <a:spcPct val="0"/>
            </a:spcBef>
            <a:spcAft>
              <a:spcPct val="35000"/>
            </a:spcAft>
            <a:buNone/>
          </a:pPr>
          <a:r>
            <a:rPr lang="en-US" sz="1100" b="1" kern="1200" dirty="0"/>
            <a:t>(DS-2019 is cancelled)</a:t>
          </a:r>
        </a:p>
      </dsp:txBody>
      <dsp:txXfrm rot="-5400000">
        <a:off x="3063804" y="3678538"/>
        <a:ext cx="1064756" cy="1223856"/>
      </dsp:txXfrm>
    </dsp:sp>
    <dsp:sp modelId="{4C2B5562-7693-45FE-ADE7-AB48E69407BA}">
      <dsp:nvSpPr>
        <dsp:cNvPr id="0" name=""/>
        <dsp:cNvSpPr/>
      </dsp:nvSpPr>
      <dsp:spPr>
        <a:xfrm>
          <a:off x="4416552" y="3757066"/>
          <a:ext cx="1984248" cy="1066800"/>
        </a:xfrm>
        <a:prstGeom prst="rect">
          <a:avLst/>
        </a:prstGeom>
        <a:noFill/>
        <a:ln>
          <a:noFill/>
        </a:ln>
        <a:effectLst/>
      </dsp:spPr>
      <dsp:style>
        <a:lnRef idx="0">
          <a:scrgbClr r="0" g="0" b="0"/>
        </a:lnRef>
        <a:fillRef idx="0">
          <a:scrgbClr r="0" g="0" b="0"/>
        </a:fillRef>
        <a:effectRef idx="0">
          <a:scrgbClr r="0" g="0" b="0"/>
        </a:effectRef>
        <a:fontRef idx="minor"/>
      </dsp:style>
    </dsp:sp>
    <dsp:sp modelId="{BB7ED89B-F595-4022-A556-3F2ECD613026}">
      <dsp:nvSpPr>
        <dsp:cNvPr id="0" name=""/>
        <dsp:cNvSpPr/>
      </dsp:nvSpPr>
      <dsp:spPr>
        <a:xfrm rot="5400000">
          <a:off x="1036573" y="3517036"/>
          <a:ext cx="1778000" cy="1546860"/>
        </a:xfrm>
        <a:prstGeom prst="hexagon">
          <a:avLst>
            <a:gd name="adj" fmla="val 25000"/>
            <a:gd name="vf" fmla="val 115470"/>
          </a:avLst>
        </a:prstGeom>
        <a:solidFill>
          <a:schemeClr val="accent3">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kern="1200" dirty="0"/>
            <a:t>Change of status</a:t>
          </a:r>
        </a:p>
      </dsp:txBody>
      <dsp:txXfrm rot="-5400000">
        <a:off x="1393195" y="3678538"/>
        <a:ext cx="1064756" cy="1223856"/>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2" tIns="46586" rIns="93172" bIns="46586" rtlCol="0"/>
          <a:lstStyle>
            <a:lvl1pPr algn="l">
              <a:defRPr sz="1200"/>
            </a:lvl1pPr>
          </a:lstStyle>
          <a:p>
            <a:endParaRPr/>
          </a:p>
        </p:txBody>
      </p:sp>
      <p:sp>
        <p:nvSpPr>
          <p:cNvPr id="3" name="Date Placeholder 2"/>
          <p:cNvSpPr>
            <a:spLocks noGrp="1"/>
          </p:cNvSpPr>
          <p:nvPr>
            <p:ph type="dt" sz="quarter" idx="1"/>
          </p:nvPr>
        </p:nvSpPr>
        <p:spPr>
          <a:xfrm>
            <a:off x="3970938" y="1"/>
            <a:ext cx="3037840" cy="464820"/>
          </a:xfrm>
          <a:prstGeom prst="rect">
            <a:avLst/>
          </a:prstGeom>
        </p:spPr>
        <p:txBody>
          <a:bodyPr vert="horz" lIns="93172" tIns="46586" rIns="93172" bIns="46586" rtlCol="0"/>
          <a:lstStyle>
            <a:lvl1pPr algn="r">
              <a:defRPr sz="1200"/>
            </a:lvl1pPr>
          </a:lstStyle>
          <a:p>
            <a:fld id="{128FCA9C-FF92-4024-BDEC-A6D3B663DC09}" type="datetimeFigureOut">
              <a:rPr lang="en-US"/>
              <a:t>8/25/2021</a:t>
            </a:fld>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2" tIns="46586" rIns="93172" bIns="46586" rtlCol="0"/>
          <a:lstStyle>
            <a:lvl1pPr algn="l">
              <a:defRPr sz="1200"/>
            </a:lvl1pPr>
          </a:lstStyle>
          <a:p>
            <a:endParaRPr/>
          </a:p>
        </p:txBody>
      </p:sp>
      <p:sp>
        <p:nvSpPr>
          <p:cNvPr id="3" name="Date Placeholder 2"/>
          <p:cNvSpPr>
            <a:spLocks noGrp="1"/>
          </p:cNvSpPr>
          <p:nvPr>
            <p:ph type="dt" idx="1"/>
          </p:nvPr>
        </p:nvSpPr>
        <p:spPr>
          <a:xfrm>
            <a:off x="3970938" y="1"/>
            <a:ext cx="3037840" cy="464820"/>
          </a:xfrm>
          <a:prstGeom prst="rect">
            <a:avLst/>
          </a:prstGeom>
        </p:spPr>
        <p:txBody>
          <a:bodyPr vert="horz" lIns="93172" tIns="46586" rIns="93172" bIns="46586" rtlCol="0"/>
          <a:lstStyle>
            <a:lvl1pPr algn="r">
              <a:defRPr sz="1200"/>
            </a:lvl1pPr>
          </a:lstStyle>
          <a:p>
            <a:fld id="{772AB877-E7B1-4681-847E-D0918612832B}" type="datetimeFigureOut">
              <a:rPr lang="en-US"/>
              <a:t>8/25/2021</a:t>
            </a:fld>
            <a:endParaRPr/>
          </a:p>
        </p:txBody>
      </p:sp>
      <p:sp>
        <p:nvSpPr>
          <p:cNvPr id="4" name="Slide Image Placeholder 3"/>
          <p:cNvSpPr>
            <a:spLocks noGrp="1" noRot="1" noChangeAspect="1"/>
          </p:cNvSpPr>
          <p:nvPr>
            <p:ph type="sldImg" idx="2"/>
          </p:nvPr>
        </p:nvSpPr>
        <p:spPr>
          <a:xfrm>
            <a:off x="407988" y="698500"/>
            <a:ext cx="6194425" cy="3486150"/>
          </a:xfrm>
          <a:prstGeom prst="rect">
            <a:avLst/>
          </a:prstGeom>
          <a:noFill/>
          <a:ln w="12700">
            <a:solidFill>
              <a:prstClr val="black"/>
            </a:solidFill>
          </a:ln>
        </p:spPr>
        <p:txBody>
          <a:bodyPr vert="horz" lIns="93172" tIns="46586" rIns="93172" bIns="46586" rtlCol="0" anchor="ctr"/>
          <a:lstStyle/>
          <a:p>
            <a:endParaRPr/>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2" tIns="46586" rIns="93172" bIns="46586"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194425" cy="3486150"/>
          </a:xfrm>
        </p:spPr>
      </p:sp>
      <p:sp>
        <p:nvSpPr>
          <p:cNvPr id="3" name="Notes Placeholder 2"/>
          <p:cNvSpPr>
            <a:spLocks noGrp="1"/>
          </p:cNvSpPr>
          <p:nvPr>
            <p:ph type="body" idx="1"/>
          </p:nvPr>
        </p:nvSpPr>
        <p:spPr/>
        <p:txBody>
          <a:bodyPr/>
          <a:lstStyle/>
          <a:p>
            <a:pPr defTabSz="931717">
              <a:defRPr/>
            </a:pPr>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t>16</a:t>
            </a:fld>
            <a:endParaRPr lang="en-US"/>
          </a:p>
        </p:txBody>
      </p:sp>
    </p:spTree>
    <p:extLst>
      <p:ext uri="{BB962C8B-B14F-4D97-AF65-F5344CB8AC3E}">
        <p14:creationId xmlns:p14="http://schemas.microsoft.com/office/powerpoint/2010/main" val="169998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8/25/2021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8/25/2021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8/25/2021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33987-6305-4E2A-BF18-EF013ECE927B}" type="datetimeFigureOut">
              <a:rPr lang="en-US"/>
              <a:t>8/25/2021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EDF33987-6305-4E2A-BF18-EF013ECE927B}" type="datetimeFigureOut">
              <a:rPr lang="en-US"/>
              <a:t>8/25/2021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EDF33987-6305-4E2A-BF18-EF013ECE927B}" type="datetimeFigureOut">
              <a:rPr lang="en-US"/>
              <a:t>8/25/2021</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EDF33987-6305-4E2A-BF18-EF013ECE927B}" type="datetimeFigureOut">
              <a:rPr lang="en-US"/>
              <a:t>8/25/2021</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3987-6305-4E2A-BF18-EF013ECE927B}" type="datetimeFigureOut">
              <a:rPr lang="en-US"/>
              <a:t>8/25/2021</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33987-6305-4E2A-BF18-EF013ECE927B}" type="datetimeFigureOut">
              <a:rPr lang="en-US"/>
              <a:t>8/25/2021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33987-6305-4E2A-BF18-EF013ECE927B}" type="datetimeFigureOut">
              <a:rPr lang="en-US"/>
              <a:t>8/25/2021</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fld id="{EDF33987-6305-4E2A-BF18-EF013ECE927B}" type="datetimeFigureOut">
              <a:rPr lang="en-US"/>
              <a:pPr/>
              <a:t>8/25/2021</a:t>
            </a:fld>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a:pPr/>
              <a:t>‹#›</a:t>
            </a:fld>
            <a:endParaRP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umassd.edu/international_student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i94.cbp.dhs.gov/I94"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hyperlink" Target="http://www.umassd.edu/international_students" TargetMode="Externa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umassd.edu/international_students/informationforf-1andj-1students/j-1visainformation/healthinsurance/"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j1visa.state.gov/" TargetMode="External"/><Relationship Id="rId2" Type="http://schemas.openxmlformats.org/officeDocument/2006/relationships/hyperlink" Target="http://www.umassd.edu/international_students" TargetMode="External"/><Relationship Id="rId1" Type="http://schemas.openxmlformats.org/officeDocument/2006/relationships/slideLayout" Target="../slideLayouts/slideLayout5.xml"/><Relationship Id="rId4" Type="http://schemas.openxmlformats.org/officeDocument/2006/relationships/hyperlink" Target="mailto:intl_office@umassd.edu"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umassd.edu/international_student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1489" y="1295400"/>
            <a:ext cx="10379323" cy="1752600"/>
          </a:xfrm>
        </p:spPr>
        <p:txBody>
          <a:bodyPr>
            <a:noAutofit/>
          </a:bodyPr>
          <a:lstStyle/>
          <a:p>
            <a:r>
              <a:rPr lang="en-US" sz="9600" dirty="0"/>
              <a:t>J-1 regulations</a:t>
            </a:r>
          </a:p>
        </p:txBody>
      </p:sp>
      <p:sp>
        <p:nvSpPr>
          <p:cNvPr id="3" name="Subtitle 2"/>
          <p:cNvSpPr>
            <a:spLocks noGrp="1"/>
          </p:cNvSpPr>
          <p:nvPr>
            <p:ph type="subTitle" idx="1"/>
          </p:nvPr>
        </p:nvSpPr>
        <p:spPr>
          <a:xfrm>
            <a:off x="1217614" y="3886200"/>
            <a:ext cx="9905997" cy="1066800"/>
          </a:xfrm>
        </p:spPr>
        <p:txBody>
          <a:bodyPr>
            <a:normAutofit fontScale="92500"/>
          </a:bodyPr>
          <a:lstStyle/>
          <a:p>
            <a:r>
              <a:rPr lang="en-US" sz="3200" b="1" dirty="0"/>
              <a:t>UMass Dartmouth: International Student Orientation</a:t>
            </a:r>
            <a:endParaRPr lang="en-US" sz="2800" b="1" dirty="0">
              <a:solidFill>
                <a:schemeClr val="accent5">
                  <a:lumMod val="75000"/>
                </a:schemeClr>
              </a:solidFill>
            </a:endParaRPr>
          </a:p>
          <a:p>
            <a:r>
              <a:rPr lang="en-US" sz="2800" b="1" dirty="0">
                <a:solidFill>
                  <a:schemeClr val="accent5">
                    <a:lumMod val="75000"/>
                  </a:schemeClr>
                </a:solidFill>
                <a:hlinkClick r:id="rId2"/>
              </a:rPr>
              <a:t>http://www.umassd.edu/international_students/</a:t>
            </a:r>
            <a:endParaRPr lang="en-US" sz="2800" b="1" dirty="0">
              <a:solidFill>
                <a:schemeClr val="accent5">
                  <a:lumMod val="75000"/>
                </a:schemeClr>
              </a:solidFill>
            </a:endParaRPr>
          </a:p>
          <a:p>
            <a:endParaRPr lang="en-US" b="1" dirty="0">
              <a:solidFill>
                <a:schemeClr val="accent5">
                  <a:lumMod val="75000"/>
                </a:schemeClr>
              </a:solidFill>
            </a:endParaRP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483931272"/>
              </p:ext>
            </p:extLst>
          </p:nvPr>
        </p:nvGraphicFramePr>
        <p:xfrm>
          <a:off x="98425" y="0"/>
          <a:ext cx="6148387" cy="6781800"/>
        </p:xfrm>
        <a:graphic>
          <a:graphicData uri="http://schemas.openxmlformats.org/presentationml/2006/ole">
            <mc:AlternateContent xmlns:mc="http://schemas.openxmlformats.org/markup-compatibility/2006">
              <mc:Choice xmlns:v="urn:schemas-microsoft-com:vml" Requires="v">
                <p:oleObj spid="_x0000_s1055" name="Document" r:id="rId3" imgW="7686938" imgH="9734885" progId="Word.Document.12">
                  <p:embed/>
                </p:oleObj>
              </mc:Choice>
              <mc:Fallback>
                <p:oleObj name="Document" r:id="rId3" imgW="7686938" imgH="9734885" progId="Word.Document.12">
                  <p:embed/>
                  <p:pic>
                    <p:nvPicPr>
                      <p:cNvPr id="0" name=""/>
                      <p:cNvPicPr/>
                      <p:nvPr/>
                    </p:nvPicPr>
                    <p:blipFill>
                      <a:blip r:embed="rId4"/>
                      <a:stretch>
                        <a:fillRect/>
                      </a:stretch>
                    </p:blipFill>
                    <p:spPr>
                      <a:xfrm>
                        <a:off x="98425" y="0"/>
                        <a:ext cx="6148387" cy="6781800"/>
                      </a:xfrm>
                      <a:prstGeom prst="rect">
                        <a:avLst/>
                      </a:prstGeom>
                    </p:spPr>
                  </p:pic>
                </p:oleObj>
              </mc:Fallback>
            </mc:AlternateContent>
          </a:graphicData>
        </a:graphic>
      </p:graphicFrame>
      <p:sp>
        <p:nvSpPr>
          <p:cNvPr id="5" name="Right Arrow 4"/>
          <p:cNvSpPr/>
          <p:nvPr/>
        </p:nvSpPr>
        <p:spPr>
          <a:xfrm>
            <a:off x="-687388" y="609600"/>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solidFill>
                <a:schemeClr val="accent3">
                  <a:lumMod val="60000"/>
                  <a:lumOff val="40000"/>
                </a:schemeClr>
              </a:solidFill>
            </a:endParaRPr>
          </a:p>
        </p:txBody>
      </p:sp>
      <p:sp>
        <p:nvSpPr>
          <p:cNvPr id="6" name="Right Arrow 5"/>
          <p:cNvSpPr/>
          <p:nvPr/>
        </p:nvSpPr>
        <p:spPr>
          <a:xfrm>
            <a:off x="-697582" y="1828800"/>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8" name="Right Arrow 7"/>
          <p:cNvSpPr/>
          <p:nvPr/>
        </p:nvSpPr>
        <p:spPr>
          <a:xfrm>
            <a:off x="-687388" y="5943600"/>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10" name="Right Arrow 9"/>
          <p:cNvSpPr/>
          <p:nvPr/>
        </p:nvSpPr>
        <p:spPr>
          <a:xfrm rot="10800000">
            <a:off x="6064411" y="228600"/>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11" name="Right Arrow 10"/>
          <p:cNvSpPr/>
          <p:nvPr/>
        </p:nvSpPr>
        <p:spPr>
          <a:xfrm rot="10800000">
            <a:off x="6054217" y="3148584"/>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12" name="Right Arrow 11"/>
          <p:cNvSpPr/>
          <p:nvPr/>
        </p:nvSpPr>
        <p:spPr>
          <a:xfrm rot="10800000">
            <a:off x="6122033" y="4965192"/>
            <a:ext cx="978408" cy="484632"/>
          </a:xfrm>
          <a:prstGeom prst="rightArrow">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2" name="Rectangle 1">
            <a:extLst>
              <a:ext uri="{FF2B5EF4-FFF2-40B4-BE49-F238E27FC236}">
                <a16:creationId xmlns:a16="http://schemas.microsoft.com/office/drawing/2014/main" id="{3846B200-7BA4-4408-A6A6-E7AA022FA2E4}"/>
              </a:ext>
            </a:extLst>
          </p:cNvPr>
          <p:cNvSpPr/>
          <p:nvPr/>
        </p:nvSpPr>
        <p:spPr>
          <a:xfrm>
            <a:off x="6787568" y="941831"/>
            <a:ext cx="4491935"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Your DS-2019</a:t>
            </a:r>
          </a:p>
        </p:txBody>
      </p:sp>
    </p:spTree>
    <p:extLst>
      <p:ext uri="{BB962C8B-B14F-4D97-AF65-F5344CB8AC3E}">
        <p14:creationId xmlns:p14="http://schemas.microsoft.com/office/powerpoint/2010/main" val="3338282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5612" y="274638"/>
            <a:ext cx="3886200" cy="1401762"/>
          </a:xfrm>
        </p:spPr>
        <p:txBody>
          <a:bodyPr>
            <a:normAutofit/>
          </a:bodyPr>
          <a:lstStyle/>
          <a:p>
            <a:pPr algn="r"/>
            <a:r>
              <a:rPr lang="en-US" sz="8800" dirty="0"/>
              <a:t>S</a:t>
            </a:r>
            <a:r>
              <a:rPr lang="en-US" sz="8800" u="sng" dirty="0"/>
              <a:t>EV</a:t>
            </a:r>
            <a:r>
              <a:rPr lang="en-US" sz="8800" dirty="0"/>
              <a:t>IS</a:t>
            </a:r>
          </a:p>
        </p:txBody>
      </p:sp>
      <p:sp>
        <p:nvSpPr>
          <p:cNvPr id="3" name="Oval 2"/>
          <p:cNvSpPr/>
          <p:nvPr/>
        </p:nvSpPr>
        <p:spPr>
          <a:xfrm>
            <a:off x="150812" y="152400"/>
            <a:ext cx="9867900" cy="6553200"/>
          </a:xfrm>
          <a:prstGeom prst="ellipse">
            <a:avLst/>
          </a:prstGeom>
          <a:solidFill>
            <a:schemeClr val="accent3">
              <a:lumMod val="40000"/>
              <a:lumOff val="6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solidFill>
                  <a:schemeClr val="tx2"/>
                </a:solidFill>
              </a:rPr>
              <a:t>S</a:t>
            </a:r>
            <a:r>
              <a:rPr lang="en-US" sz="2400" dirty="0">
                <a:solidFill>
                  <a:schemeClr val="tx2"/>
                </a:solidFill>
              </a:rPr>
              <a:t>tudent &amp; </a:t>
            </a:r>
            <a:r>
              <a:rPr lang="en-US" sz="2400" b="1" dirty="0">
                <a:solidFill>
                  <a:schemeClr val="tx2"/>
                </a:solidFill>
              </a:rPr>
              <a:t>E</a:t>
            </a:r>
            <a:r>
              <a:rPr lang="en-US" sz="2400" dirty="0">
                <a:solidFill>
                  <a:schemeClr val="tx2"/>
                </a:solidFill>
              </a:rPr>
              <a:t>xchange </a:t>
            </a:r>
          </a:p>
          <a:p>
            <a:pPr algn="ctr"/>
            <a:r>
              <a:rPr lang="en-US" sz="2400" b="1" dirty="0">
                <a:solidFill>
                  <a:schemeClr val="tx2"/>
                </a:solidFill>
              </a:rPr>
              <a:t>V</a:t>
            </a:r>
            <a:r>
              <a:rPr lang="en-US" sz="2400" dirty="0">
                <a:solidFill>
                  <a:schemeClr val="tx2"/>
                </a:solidFill>
              </a:rPr>
              <a:t>isitor </a:t>
            </a:r>
            <a:r>
              <a:rPr lang="en-US" sz="2400" b="1" dirty="0">
                <a:solidFill>
                  <a:schemeClr val="tx2"/>
                </a:solidFill>
              </a:rPr>
              <a:t>I</a:t>
            </a:r>
            <a:r>
              <a:rPr lang="en-US" sz="2400" dirty="0">
                <a:solidFill>
                  <a:schemeClr val="tx2"/>
                </a:solidFill>
              </a:rPr>
              <a:t>nformation </a:t>
            </a:r>
            <a:r>
              <a:rPr lang="en-US" sz="2400" b="1" dirty="0">
                <a:solidFill>
                  <a:schemeClr val="tx2"/>
                </a:solidFill>
              </a:rPr>
              <a:t>S</a:t>
            </a:r>
            <a:r>
              <a:rPr lang="en-US" sz="2400" dirty="0">
                <a:solidFill>
                  <a:schemeClr val="tx2"/>
                </a:solidFill>
              </a:rPr>
              <a:t>ystem: </a:t>
            </a:r>
          </a:p>
          <a:p>
            <a:pPr algn="ctr"/>
            <a:endParaRPr lang="en-US" sz="1600" dirty="0">
              <a:solidFill>
                <a:schemeClr val="tx2"/>
              </a:solidFill>
            </a:endParaRPr>
          </a:p>
          <a:p>
            <a:pPr algn="ctr"/>
            <a:r>
              <a:rPr lang="en-US" sz="2800" b="1" dirty="0">
                <a:solidFill>
                  <a:schemeClr val="tx1"/>
                </a:solidFill>
                <a:ea typeface="ＭＳ Ｐゴシック" pitchFamily="34" charset="-128"/>
              </a:rPr>
              <a:t>This is the database system that must be used to create records for each F-1 student and J-1 exchange visitor who comes into the United States. This database is how your DS-2019 was created and printed. The University or the agency must update your records, and report any changes such as your address, employment or completion of academic programs.</a:t>
            </a:r>
          </a:p>
          <a:p>
            <a:pPr algn="ctr"/>
            <a:endParaRPr lang="en-US" sz="2400" dirty="0">
              <a:solidFill>
                <a:schemeClr val="tx2"/>
              </a:solidFill>
            </a:endParaRPr>
          </a:p>
        </p:txBody>
      </p:sp>
    </p:spTree>
    <p:extLst>
      <p:ext uri="{BB962C8B-B14F-4D97-AF65-F5344CB8AC3E}">
        <p14:creationId xmlns:p14="http://schemas.microsoft.com/office/powerpoint/2010/main" val="369734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solidFill>
              </a:rPr>
              <a:t>Other terms you should know:</a:t>
            </a:r>
          </a:p>
        </p:txBody>
      </p:sp>
      <p:sp>
        <p:nvSpPr>
          <p:cNvPr id="3" name="Text Placeholder 2"/>
          <p:cNvSpPr>
            <a:spLocks noGrp="1"/>
          </p:cNvSpPr>
          <p:nvPr>
            <p:ph type="body" idx="1"/>
          </p:nvPr>
        </p:nvSpPr>
        <p:spPr>
          <a:xfrm>
            <a:off x="531812" y="1828799"/>
            <a:ext cx="5394962" cy="838201"/>
          </a:xfrm>
        </p:spPr>
        <p:txBody>
          <a:bodyPr>
            <a:normAutofit/>
          </a:bodyPr>
          <a:lstStyle/>
          <a:p>
            <a:r>
              <a:rPr lang="en-US" sz="3200" b="1" dirty="0"/>
              <a:t>I-94 record</a:t>
            </a:r>
          </a:p>
        </p:txBody>
      </p:sp>
      <p:sp>
        <p:nvSpPr>
          <p:cNvPr id="4" name="Content Placeholder 3"/>
          <p:cNvSpPr>
            <a:spLocks noGrp="1"/>
          </p:cNvSpPr>
          <p:nvPr>
            <p:ph sz="half" idx="2"/>
          </p:nvPr>
        </p:nvSpPr>
        <p:spPr>
          <a:xfrm>
            <a:off x="531812" y="2600325"/>
            <a:ext cx="5442906" cy="3724275"/>
          </a:xfrm>
        </p:spPr>
        <p:txBody>
          <a:bodyPr>
            <a:normAutofit/>
          </a:bodyPr>
          <a:lstStyle/>
          <a:p>
            <a:r>
              <a:rPr lang="en-US" sz="2400" b="1" dirty="0">
                <a:ea typeface="ＭＳ Ｐゴシック" pitchFamily="34" charset="-128"/>
              </a:rPr>
              <a:t>You can find your I-94 online at </a:t>
            </a:r>
            <a:r>
              <a:rPr lang="en-US" sz="2400" b="1" dirty="0">
                <a:ea typeface="ＭＳ Ｐゴシック" pitchFamily="34" charset="-128"/>
                <a:hlinkClick r:id="rId2"/>
              </a:rPr>
              <a:t>https://i94.cbp.dhs.gov/I94</a:t>
            </a:r>
            <a:r>
              <a:rPr lang="en-US" sz="2400" b="1" dirty="0">
                <a:ea typeface="ＭＳ Ｐゴシック" pitchFamily="34" charset="-128"/>
              </a:rPr>
              <a:t> </a:t>
            </a:r>
          </a:p>
          <a:p>
            <a:pPr marL="731520" lvl="3" indent="0">
              <a:buNone/>
            </a:pPr>
            <a:endParaRPr lang="en-US" sz="1600" b="1" dirty="0">
              <a:ea typeface="ＭＳ Ｐゴシック" pitchFamily="34" charset="-128"/>
            </a:endParaRPr>
          </a:p>
          <a:p>
            <a:pPr marL="731520" lvl="3" indent="0">
              <a:buNone/>
            </a:pPr>
            <a:r>
              <a:rPr lang="en-US" sz="1600" b="1" dirty="0">
                <a:ea typeface="ＭＳ Ｐゴシック" pitchFamily="34" charset="-128"/>
              </a:rPr>
              <a:t>Shows your last entry and travel history!</a:t>
            </a:r>
          </a:p>
          <a:p>
            <a:endParaRPr lang="en-US" dirty="0"/>
          </a:p>
        </p:txBody>
      </p:sp>
      <p:sp>
        <p:nvSpPr>
          <p:cNvPr id="5" name="Text Placeholder 4"/>
          <p:cNvSpPr>
            <a:spLocks noGrp="1"/>
          </p:cNvSpPr>
          <p:nvPr>
            <p:ph type="body" sz="quarter" idx="3"/>
          </p:nvPr>
        </p:nvSpPr>
        <p:spPr>
          <a:xfrm>
            <a:off x="6262054" y="1828799"/>
            <a:ext cx="5623558" cy="838201"/>
          </a:xfrm>
        </p:spPr>
        <p:txBody>
          <a:bodyPr>
            <a:noAutofit/>
          </a:bodyPr>
          <a:lstStyle/>
          <a:p>
            <a:r>
              <a:rPr lang="en-US" sz="3200" b="1" dirty="0"/>
              <a:t>d/s: Duration of status</a:t>
            </a:r>
          </a:p>
        </p:txBody>
      </p:sp>
      <p:sp>
        <p:nvSpPr>
          <p:cNvPr id="6" name="Content Placeholder 5"/>
          <p:cNvSpPr>
            <a:spLocks noGrp="1"/>
          </p:cNvSpPr>
          <p:nvPr>
            <p:ph sz="quarter" idx="4"/>
          </p:nvPr>
        </p:nvSpPr>
        <p:spPr>
          <a:xfrm>
            <a:off x="6262054" y="2600325"/>
            <a:ext cx="4709160" cy="1447800"/>
          </a:xfrm>
        </p:spPr>
        <p:txBody>
          <a:bodyPr>
            <a:normAutofit lnSpcReduction="10000"/>
          </a:bodyPr>
          <a:lstStyle/>
          <a:p>
            <a:r>
              <a:rPr lang="en-US" dirty="0">
                <a:ea typeface="ＭＳ Ｐゴシック" pitchFamily="34" charset="-128"/>
              </a:rPr>
              <a:t>The notation marked on your I-94 and in your passport indicating you can remain in the U.S. as long as your DS-2019 is active and valid.</a:t>
            </a:r>
          </a:p>
          <a:p>
            <a:endParaRPr lang="en-US" dirty="0"/>
          </a:p>
        </p:txBody>
      </p:sp>
      <p:sp>
        <p:nvSpPr>
          <p:cNvPr id="7" name="Text Placeholder 4"/>
          <p:cNvSpPr txBox="1">
            <a:spLocks/>
          </p:cNvSpPr>
          <p:nvPr/>
        </p:nvSpPr>
        <p:spPr>
          <a:xfrm>
            <a:off x="6268088" y="3810000"/>
            <a:ext cx="5617524" cy="838201"/>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Arial" pitchFamily="34" charset="0"/>
              <a:buNone/>
              <a:defRPr sz="2400" b="0" kern="1200" cap="all" baseline="0">
                <a:solidFill>
                  <a:schemeClr val="tx1">
                    <a:lumMod val="50000"/>
                  </a:schemeClr>
                </a:solidFill>
                <a:latin typeface="+mn-lt"/>
                <a:ea typeface="+mn-ea"/>
                <a:cs typeface="+mn-cs"/>
              </a:defRPr>
            </a:lvl1pPr>
            <a:lvl2pPr marL="457200" indent="0" algn="l" defTabSz="914400" rtl="0" eaLnBrk="1" latinLnBrk="0" hangingPunct="1">
              <a:lnSpc>
                <a:spcPct val="90000"/>
              </a:lnSpc>
              <a:spcBef>
                <a:spcPts val="600"/>
              </a:spcBef>
              <a:buClr>
                <a:schemeClr val="tx1"/>
              </a:buClr>
              <a:buSzPct val="80000"/>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600"/>
              </a:spcBef>
              <a:buClr>
                <a:schemeClr val="tx1"/>
              </a:buClr>
              <a:buSzPct val="80000"/>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600"/>
              </a:spcBef>
              <a:buClr>
                <a:schemeClr val="tx1"/>
              </a:buClr>
              <a:buSzPct val="80000"/>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600"/>
              </a:spcBef>
              <a:buClr>
                <a:schemeClr val="tx1"/>
              </a:buClr>
              <a:buSzPct val="80000"/>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ts val="600"/>
              </a:spcBef>
              <a:buSzPct val="80000"/>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ts val="600"/>
              </a:spcBef>
              <a:buSzPct val="80000"/>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ts val="600"/>
              </a:spcBef>
              <a:buSzPct val="80000"/>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ts val="600"/>
              </a:spcBef>
              <a:buSzPct val="80000"/>
              <a:buFont typeface="Arial" pitchFamily="34" charset="0"/>
              <a:buNone/>
              <a:defRPr sz="1600" b="1" kern="1200" baseline="0">
                <a:solidFill>
                  <a:schemeClr val="tx1"/>
                </a:solidFill>
                <a:latin typeface="+mn-lt"/>
                <a:ea typeface="+mn-ea"/>
                <a:cs typeface="+mn-cs"/>
              </a:defRPr>
            </a:lvl9pPr>
          </a:lstStyle>
          <a:p>
            <a:r>
              <a:rPr lang="en-US" sz="3200" b="1" dirty="0"/>
              <a:t>RO: Responsible officer</a:t>
            </a:r>
          </a:p>
        </p:txBody>
      </p:sp>
      <p:sp>
        <p:nvSpPr>
          <p:cNvPr id="8" name="Content Placeholder 5"/>
          <p:cNvSpPr txBox="1">
            <a:spLocks/>
          </p:cNvSpPr>
          <p:nvPr/>
        </p:nvSpPr>
        <p:spPr>
          <a:xfrm>
            <a:off x="6262054" y="4648200"/>
            <a:ext cx="5242558" cy="1904999"/>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4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4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4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4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400" kern="1200" baseline="0">
                <a:solidFill>
                  <a:schemeClr val="tx1"/>
                </a:solidFill>
                <a:latin typeface="+mn-lt"/>
                <a:ea typeface="+mn-ea"/>
                <a:cs typeface="+mn-cs"/>
              </a:defRPr>
            </a:lvl9pPr>
          </a:lstStyle>
          <a:p>
            <a:pPr marL="342900" indent="-342900">
              <a:spcBef>
                <a:spcPts val="0"/>
              </a:spcBef>
              <a:defRPr/>
            </a:pPr>
            <a:r>
              <a:rPr lang="en-US" dirty="0">
                <a:ea typeface="ＭＳ Ｐゴシック" pitchFamily="34" charset="-128"/>
              </a:rPr>
              <a:t>The individual on campus who is responsible for the J-1 Program. The  </a:t>
            </a:r>
            <a:r>
              <a:rPr lang="en-US" b="1" dirty="0">
                <a:ea typeface="ＭＳ Ｐゴシック" pitchFamily="34" charset="-128"/>
              </a:rPr>
              <a:t>ARO</a:t>
            </a:r>
            <a:r>
              <a:rPr lang="en-US" dirty="0">
                <a:ea typeface="ＭＳ Ｐゴシック" pitchFamily="34" charset="-128"/>
              </a:rPr>
              <a:t> is the </a:t>
            </a:r>
            <a:r>
              <a:rPr lang="en-US" b="1" dirty="0">
                <a:ea typeface="ＭＳ Ｐゴシック" pitchFamily="34" charset="-128"/>
              </a:rPr>
              <a:t>Alternate Responsible Officer</a:t>
            </a:r>
            <a:r>
              <a:rPr lang="en-US" dirty="0">
                <a:ea typeface="ＭＳ Ｐゴシック" pitchFamily="34" charset="-128"/>
              </a:rPr>
              <a:t>. Only these individuals can access the SEVIS database on behalf of the J-1s and sign the DS-2019.</a:t>
            </a:r>
          </a:p>
          <a:p>
            <a:endParaRPr lang="en-US" dirty="0"/>
          </a:p>
        </p:txBody>
      </p:sp>
    </p:spTree>
    <p:extLst>
      <p:ext uri="{BB962C8B-B14F-4D97-AF65-F5344CB8AC3E}">
        <p14:creationId xmlns:p14="http://schemas.microsoft.com/office/powerpoint/2010/main" val="277841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6025" y="609600"/>
            <a:ext cx="4648198" cy="914400"/>
          </a:xfrm>
        </p:spPr>
        <p:txBody>
          <a:bodyPr>
            <a:normAutofit/>
          </a:bodyPr>
          <a:lstStyle/>
          <a:p>
            <a:r>
              <a:rPr lang="en-US" sz="4800" dirty="0"/>
              <a:t>Two-Year Rule</a:t>
            </a:r>
          </a:p>
        </p:txBody>
      </p:sp>
      <p:sp>
        <p:nvSpPr>
          <p:cNvPr id="4" name="TextBox 3"/>
          <p:cNvSpPr txBox="1"/>
          <p:nvPr/>
        </p:nvSpPr>
        <p:spPr>
          <a:xfrm>
            <a:off x="989012" y="1524000"/>
            <a:ext cx="10058400" cy="5226046"/>
          </a:xfrm>
          <a:prstGeom prst="rect">
            <a:avLst/>
          </a:prstGeom>
          <a:noFill/>
        </p:spPr>
        <p:txBody>
          <a:bodyPr wrap="square" rtlCol="0">
            <a:spAutoFit/>
          </a:bodyPr>
          <a:lstStyle/>
          <a:p>
            <a:pPr marL="342900" indent="-342900" algn="just">
              <a:buFont typeface="Courier New" panose="02070309020205020404" pitchFamily="49" charset="0"/>
              <a:buChar char="o"/>
              <a:defRPr/>
            </a:pPr>
            <a:r>
              <a:rPr lang="en-US" sz="2400" b="1" dirty="0">
                <a:solidFill>
                  <a:schemeClr val="accent3"/>
                </a:solidFill>
                <a:ea typeface="ＭＳ Ｐゴシック" pitchFamily="34" charset="-128"/>
              </a:rPr>
              <a:t>Some J-1 students are subject to the “two-year home residence requirement.” This is often the case if some or all of the funding is from the home country or a US government agency. Fulbright scholars are an example.</a:t>
            </a:r>
          </a:p>
          <a:p>
            <a:pPr algn="just">
              <a:defRPr/>
            </a:pPr>
            <a:endParaRPr lang="en-US" sz="2400" b="1" dirty="0">
              <a:solidFill>
                <a:schemeClr val="accent3"/>
              </a:solidFill>
              <a:ea typeface="ＭＳ Ｐゴシック" pitchFamily="34" charset="-128"/>
            </a:endParaRPr>
          </a:p>
          <a:p>
            <a:pPr marL="342900" indent="-342900" algn="just">
              <a:buFont typeface="Courier New" panose="02070309020205020404" pitchFamily="49" charset="0"/>
              <a:buChar char="o"/>
              <a:defRPr/>
            </a:pPr>
            <a:r>
              <a:rPr lang="en-US" sz="2400" b="1" dirty="0">
                <a:solidFill>
                  <a:schemeClr val="accent3"/>
                </a:solidFill>
                <a:ea typeface="ＭＳ Ｐゴシック" pitchFamily="34" charset="-128"/>
              </a:rPr>
              <a:t>They may not remain in the U.S. to move to certain other U.S. visa types, they must instead return to their home country for at least two years.</a:t>
            </a:r>
          </a:p>
          <a:p>
            <a:pPr algn="just">
              <a:defRPr/>
            </a:pPr>
            <a:endParaRPr lang="en-US" sz="2400" b="1" dirty="0">
              <a:solidFill>
                <a:schemeClr val="accent3"/>
              </a:solidFill>
              <a:ea typeface="ＭＳ Ｐゴシック" pitchFamily="34" charset="-128"/>
            </a:endParaRPr>
          </a:p>
          <a:p>
            <a:pPr marL="342900" indent="-342900" algn="just">
              <a:buFont typeface="Courier New" panose="02070309020205020404" pitchFamily="49" charset="0"/>
              <a:buChar char="o"/>
              <a:defRPr/>
            </a:pPr>
            <a:r>
              <a:rPr lang="en-US" sz="2400" b="1" dirty="0">
                <a:solidFill>
                  <a:schemeClr val="accent3"/>
                </a:solidFill>
                <a:ea typeface="ＭＳ Ｐゴシック" pitchFamily="34" charset="-128"/>
              </a:rPr>
              <a:t>If you have a notation on your entry visa then you are subject. Basically it means you cannot return to the US in an H, K or L visa or as a permanent resident until you have spent two years in your home country.</a:t>
            </a:r>
          </a:p>
          <a:p>
            <a:pPr>
              <a:lnSpc>
                <a:spcPct val="90000"/>
              </a:lnSpc>
            </a:pPr>
            <a:endParaRPr lang="en-US" sz="2400" dirty="0"/>
          </a:p>
        </p:txBody>
      </p:sp>
    </p:spTree>
    <p:extLst>
      <p:ext uri="{BB962C8B-B14F-4D97-AF65-F5344CB8AC3E}">
        <p14:creationId xmlns:p14="http://schemas.microsoft.com/office/powerpoint/2010/main" val="694288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ular Callout 4"/>
          <p:cNvSpPr/>
          <p:nvPr/>
        </p:nvSpPr>
        <p:spPr>
          <a:xfrm>
            <a:off x="455612" y="304800"/>
            <a:ext cx="2362200" cy="182880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t>How do I stay</a:t>
            </a:r>
          </a:p>
          <a:p>
            <a:pPr algn="ctr"/>
            <a:r>
              <a:rPr lang="en-US" sz="2800" b="1" dirty="0"/>
              <a:t> in status? </a:t>
            </a:r>
          </a:p>
        </p:txBody>
      </p:sp>
      <p:sp>
        <p:nvSpPr>
          <p:cNvPr id="6" name="TextBox 5"/>
          <p:cNvSpPr txBox="1"/>
          <p:nvPr/>
        </p:nvSpPr>
        <p:spPr>
          <a:xfrm>
            <a:off x="3046412" y="304800"/>
            <a:ext cx="8991600" cy="5940088"/>
          </a:xfrm>
          <a:prstGeom prst="rect">
            <a:avLst/>
          </a:prstGeom>
          <a:noFill/>
        </p:spPr>
        <p:txBody>
          <a:bodyPr wrap="square" rtlCol="0">
            <a:spAutoFit/>
          </a:bodyPr>
          <a:lstStyle/>
          <a:p>
            <a:pPr marL="342900" indent="-342900" algn="just">
              <a:buFont typeface="Arial" panose="020B0604020202020204" pitchFamily="34" charset="0"/>
              <a:buChar char="•"/>
              <a:defRPr/>
            </a:pPr>
            <a:r>
              <a:rPr lang="en-US" sz="2400" b="1" dirty="0">
                <a:ea typeface="ＭＳ Ｐゴシック" pitchFamily="34" charset="-128"/>
              </a:rPr>
              <a:t>Your primary activity is to study. You must study full-time in the program, meet its requirements (good academic standing), and make steady progress towards completion of your program or degree.</a:t>
            </a:r>
          </a:p>
          <a:p>
            <a:pPr algn="just">
              <a:defRPr/>
            </a:pPr>
            <a:endParaRPr lang="en-US" sz="2400" b="1" dirty="0">
              <a:ea typeface="ＭＳ Ｐゴシック" pitchFamily="34" charset="-128"/>
            </a:endParaRPr>
          </a:p>
          <a:p>
            <a:pPr marL="342900" indent="-342900" algn="just">
              <a:buFont typeface="Arial" panose="020B0604020202020204" pitchFamily="34" charset="0"/>
              <a:buChar char="•"/>
              <a:defRPr/>
            </a:pPr>
            <a:r>
              <a:rPr lang="en-US" sz="2400" b="1" dirty="0">
                <a:ea typeface="ＭＳ Ｐゴシック" pitchFamily="34" charset="-128"/>
              </a:rPr>
              <a:t>Full time is defined at 9 credits for a graduate student and at least 12 credits for an undergraduate. The ISSC can refer you to academic advising. For the Exchange Students, the IPO can assist with this.</a:t>
            </a:r>
          </a:p>
          <a:p>
            <a:pPr algn="just">
              <a:defRPr/>
            </a:pPr>
            <a:endParaRPr lang="en-US" sz="2400" b="1" dirty="0">
              <a:ea typeface="ＭＳ Ｐゴシック" pitchFamily="34" charset="-128"/>
            </a:endParaRPr>
          </a:p>
          <a:p>
            <a:pPr marL="342900" indent="-342900" algn="just">
              <a:buFont typeface="Arial" panose="020B0604020202020204" pitchFamily="34" charset="0"/>
              <a:buChar char="•"/>
              <a:defRPr/>
            </a:pPr>
            <a:r>
              <a:rPr lang="en-US" sz="2400" b="1" dirty="0">
                <a:ea typeface="ＭＳ Ｐゴシック" pitchFamily="34" charset="-128"/>
              </a:rPr>
              <a:t>You must update </a:t>
            </a:r>
            <a:r>
              <a:rPr lang="en-US" sz="2400" b="1" u="sng" dirty="0">
                <a:ea typeface="ＭＳ Ｐゴシック" pitchFamily="34" charset="-128"/>
              </a:rPr>
              <a:t>your local address in your COIN account</a:t>
            </a:r>
            <a:r>
              <a:rPr lang="en-US" sz="2400" b="1" dirty="0">
                <a:ea typeface="ＭＳ Ｐゴシック" pitchFamily="34" charset="-128"/>
              </a:rPr>
              <a:t> within 10 days of any move. This information will then be updated in our systems in the ISSC (Sunapsis and your SEVIS record). </a:t>
            </a:r>
          </a:p>
          <a:p>
            <a:pPr algn="just">
              <a:defRPr/>
            </a:pPr>
            <a:r>
              <a:rPr lang="en-US" sz="2400" b="1" dirty="0">
                <a:ea typeface="ＭＳ Ｐゴシック" pitchFamily="34" charset="-128"/>
              </a:rPr>
              <a:t>			</a:t>
            </a:r>
            <a:r>
              <a:rPr lang="en-US" sz="2000" dirty="0">
                <a:ea typeface="ＭＳ Ｐゴシック" pitchFamily="34" charset="-128"/>
              </a:rPr>
              <a:t>(continued on next slide)</a:t>
            </a:r>
          </a:p>
          <a:p>
            <a:pPr marL="342900" indent="-342900" algn="just">
              <a:buFont typeface="Arial" panose="020B0604020202020204" pitchFamily="34" charset="0"/>
              <a:buChar char="•"/>
              <a:defRPr/>
            </a:pPr>
            <a:endParaRPr lang="en-US" sz="2000" dirty="0">
              <a:ea typeface="ＭＳ Ｐゴシック" pitchFamily="34" charset="-128"/>
            </a:endParaRPr>
          </a:p>
        </p:txBody>
      </p:sp>
    </p:spTree>
    <p:extLst>
      <p:ext uri="{BB962C8B-B14F-4D97-AF65-F5344CB8AC3E}">
        <p14:creationId xmlns:p14="http://schemas.microsoft.com/office/powerpoint/2010/main" val="738964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ular Callout 4"/>
          <p:cNvSpPr/>
          <p:nvPr/>
        </p:nvSpPr>
        <p:spPr>
          <a:xfrm>
            <a:off x="1065212" y="609600"/>
            <a:ext cx="2362200" cy="1828800"/>
          </a:xfrm>
          <a:prstGeom prst="wedgeRoundRectCallou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solidFill>
                  <a:schemeClr val="accent3"/>
                </a:solidFill>
              </a:rPr>
              <a:t>How do I stay</a:t>
            </a:r>
          </a:p>
          <a:p>
            <a:pPr algn="ctr"/>
            <a:r>
              <a:rPr lang="en-US" sz="2800" b="1" dirty="0">
                <a:solidFill>
                  <a:schemeClr val="accent3"/>
                </a:solidFill>
              </a:rPr>
              <a:t> in status? </a:t>
            </a:r>
          </a:p>
        </p:txBody>
      </p:sp>
      <p:sp>
        <p:nvSpPr>
          <p:cNvPr id="6" name="TextBox 5"/>
          <p:cNvSpPr txBox="1"/>
          <p:nvPr/>
        </p:nvSpPr>
        <p:spPr>
          <a:xfrm>
            <a:off x="3656012" y="-76200"/>
            <a:ext cx="7772400" cy="6198620"/>
          </a:xfrm>
          <a:prstGeom prst="rect">
            <a:avLst/>
          </a:prstGeom>
          <a:noFill/>
        </p:spPr>
        <p:txBody>
          <a:bodyPr wrap="square" rtlCol="0">
            <a:spAutoFit/>
          </a:bodyPr>
          <a:lstStyle/>
          <a:p>
            <a:pPr algn="just">
              <a:defRPr/>
            </a:pPr>
            <a:endParaRPr lang="en-US" sz="2400" dirty="0">
              <a:ea typeface="ＭＳ Ｐゴシック" pitchFamily="34" charset="-128"/>
            </a:endParaRPr>
          </a:p>
          <a:p>
            <a:pPr marL="342900" indent="-342900" algn="just">
              <a:buFont typeface="Arial" panose="020B0604020202020204" pitchFamily="34" charset="0"/>
              <a:buChar char="•"/>
              <a:defRPr/>
            </a:pPr>
            <a:r>
              <a:rPr lang="en-US" sz="2400" b="1" dirty="0">
                <a:solidFill>
                  <a:schemeClr val="accent3"/>
                </a:solidFill>
                <a:ea typeface="ＭＳ Ｐゴシック" pitchFamily="34" charset="-128"/>
              </a:rPr>
              <a:t>You may only accept on or off-campus employment with permission of the appropriate Responsible Officer first. (Note:  different for F-1 students.)</a:t>
            </a:r>
          </a:p>
          <a:p>
            <a:pPr marL="342900" indent="-342900" algn="just">
              <a:buFont typeface="Arial" panose="020B0604020202020204" pitchFamily="34" charset="0"/>
              <a:buChar char="•"/>
              <a:defRPr/>
            </a:pPr>
            <a:r>
              <a:rPr lang="en-US" sz="2400" b="1" dirty="0">
                <a:solidFill>
                  <a:schemeClr val="accent3"/>
                </a:solidFill>
                <a:ea typeface="ＭＳ Ｐゴシック" pitchFamily="34" charset="-128"/>
              </a:rPr>
              <a:t>An extension of the time period on your DS-2019 might be possible if you are remaining for the same or a similar educational purpose in a new or extended program. </a:t>
            </a:r>
          </a:p>
          <a:p>
            <a:pPr marL="342900" indent="-342900" algn="just">
              <a:buFont typeface="Arial" panose="020B0604020202020204" pitchFamily="34" charset="0"/>
              <a:buChar char="•"/>
              <a:defRPr/>
            </a:pPr>
            <a:r>
              <a:rPr lang="en-US" sz="2400" b="1" dirty="0">
                <a:solidFill>
                  <a:schemeClr val="accent3"/>
                </a:solidFill>
                <a:ea typeface="ＭＳ Ｐゴシック" pitchFamily="34" charset="-128"/>
              </a:rPr>
              <a:t>An extension must be requested and approved on time, before the expiration date on your present DS-2019 by the International Student &amp; Scholar Center (ISSC) or your agency.</a:t>
            </a:r>
          </a:p>
          <a:p>
            <a:pPr marL="342900" indent="-342900" algn="just">
              <a:buFont typeface="Arial" panose="020B0604020202020204" pitchFamily="34" charset="0"/>
              <a:buChar char="•"/>
              <a:defRPr/>
            </a:pPr>
            <a:endParaRPr lang="en-US" sz="2000" dirty="0">
              <a:ea typeface="ＭＳ Ｐゴシック" pitchFamily="34" charset="-128"/>
            </a:endParaRPr>
          </a:p>
          <a:p>
            <a:pPr algn="ctr">
              <a:lnSpc>
                <a:spcPct val="90000"/>
              </a:lnSpc>
            </a:pPr>
            <a:r>
              <a:rPr lang="en-US" sz="2400" b="1" dirty="0">
                <a:solidFill>
                  <a:schemeClr val="tx2"/>
                </a:solidFill>
              </a:rPr>
              <a:t>The University is REQUIRED by law to report to SEVIS on your activities including failure to maintain status.</a:t>
            </a:r>
          </a:p>
        </p:txBody>
      </p:sp>
      <p:sp>
        <p:nvSpPr>
          <p:cNvPr id="7" name="Rounded Rectangular Callout 6"/>
          <p:cNvSpPr/>
          <p:nvPr/>
        </p:nvSpPr>
        <p:spPr>
          <a:xfrm>
            <a:off x="1065212" y="4748486"/>
            <a:ext cx="2362200" cy="1447800"/>
          </a:xfrm>
          <a:prstGeom prst="wedgeRoundRectCallout">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t>What happens if I do not maintain my status? </a:t>
            </a:r>
          </a:p>
        </p:txBody>
      </p:sp>
    </p:spTree>
    <p:extLst>
      <p:ext uri="{BB962C8B-B14F-4D97-AF65-F5344CB8AC3E}">
        <p14:creationId xmlns:p14="http://schemas.microsoft.com/office/powerpoint/2010/main" val="2124097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79412" y="228600"/>
            <a:ext cx="11277600" cy="838200"/>
          </a:xfrm>
        </p:spPr>
        <p:txBody>
          <a:bodyPr/>
          <a:lstStyle/>
          <a:p>
            <a:r>
              <a:rPr lang="en-US" dirty="0"/>
              <a:t>What must the University report to </a:t>
            </a:r>
            <a:r>
              <a:rPr lang="en-US" dirty="0" err="1"/>
              <a:t>sevis</a:t>
            </a:r>
            <a:r>
              <a:rPr lang="en-US" dirty="0"/>
              <a:t>?</a:t>
            </a:r>
          </a:p>
        </p:txBody>
      </p:sp>
      <p:graphicFrame>
        <p:nvGraphicFramePr>
          <p:cNvPr id="7" name="Diagram 6"/>
          <p:cNvGraphicFramePr/>
          <p:nvPr>
            <p:extLst>
              <p:ext uri="{D42A27DB-BD31-4B8C-83A1-F6EECF244321}">
                <p14:modId xmlns:p14="http://schemas.microsoft.com/office/powerpoint/2010/main" val="3590862126"/>
              </p:ext>
            </p:extLst>
          </p:nvPr>
        </p:nvGraphicFramePr>
        <p:xfrm>
          <a:off x="1179512" y="762000"/>
          <a:ext cx="6476999"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p:cNvGraphicFramePr/>
          <p:nvPr>
            <p:extLst>
              <p:ext uri="{D42A27DB-BD31-4B8C-83A1-F6EECF244321}">
                <p14:modId xmlns:p14="http://schemas.microsoft.com/office/powerpoint/2010/main" val="253075360"/>
              </p:ext>
            </p:extLst>
          </p:nvPr>
        </p:nvGraphicFramePr>
        <p:xfrm>
          <a:off x="4570412" y="800100"/>
          <a:ext cx="6400800" cy="5562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itle 4"/>
          <p:cNvSpPr txBox="1">
            <a:spLocks/>
          </p:cNvSpPr>
          <p:nvPr/>
        </p:nvSpPr>
        <p:spPr>
          <a:xfrm>
            <a:off x="885120" y="5905500"/>
            <a:ext cx="10591800" cy="77237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a:lstStyle>
          <a:p>
            <a:pPr algn="ctr"/>
            <a:r>
              <a:rPr lang="en-US" sz="2000" dirty="0"/>
              <a:t>Visit </a:t>
            </a:r>
            <a:r>
              <a:rPr lang="en-US" sz="2000" dirty="0">
                <a:hlinkClick r:id="rId13"/>
              </a:rPr>
              <a:t>http://www.umassd.edu/international_students</a:t>
            </a:r>
            <a:r>
              <a:rPr lang="en-US" sz="2000" dirty="0"/>
              <a:t> for more information!</a:t>
            </a:r>
          </a:p>
          <a:p>
            <a:pPr algn="ctr"/>
            <a:r>
              <a:rPr lang="en-US" sz="2000" dirty="0">
                <a:solidFill>
                  <a:srgbClr val="FF0000"/>
                </a:solidFill>
              </a:rPr>
              <a:t>It is your responsibility to maintain your status.</a:t>
            </a:r>
            <a:r>
              <a:rPr lang="en-US" sz="2000" dirty="0"/>
              <a:t> </a:t>
            </a:r>
          </a:p>
        </p:txBody>
      </p:sp>
      <p:grpSp>
        <p:nvGrpSpPr>
          <p:cNvPr id="15" name="Group 14"/>
          <p:cNvGrpSpPr/>
          <p:nvPr/>
        </p:nvGrpSpPr>
        <p:grpSpPr>
          <a:xfrm>
            <a:off x="4875212" y="2692400"/>
            <a:ext cx="1546860" cy="1778000"/>
            <a:chOff x="3654856" y="1892300"/>
            <a:chExt cx="1546860" cy="1778000"/>
          </a:xfrm>
        </p:grpSpPr>
        <p:sp>
          <p:nvSpPr>
            <p:cNvPr id="16" name="Hexagon 15"/>
            <p:cNvSpPr/>
            <p:nvPr/>
          </p:nvSpPr>
          <p:spPr>
            <a:xfrm rot="5400000">
              <a:off x="3539286" y="2007870"/>
              <a:ext cx="1778000" cy="1546860"/>
            </a:xfrm>
            <a:prstGeom prst="hexagon">
              <a:avLst>
                <a:gd name="adj" fmla="val 25000"/>
                <a:gd name="vf" fmla="val 115470"/>
              </a:avLst>
            </a:prstGeom>
          </p:spPr>
          <p:style>
            <a:lnRef idx="2">
              <a:schemeClr val="lt1">
                <a:hueOff val="0"/>
                <a:satOff val="0"/>
                <a:lumOff val="0"/>
                <a:alphaOff val="0"/>
              </a:schemeClr>
            </a:lnRef>
            <a:fillRef idx="1">
              <a:schemeClr val="accent3">
                <a:alpha val="90000"/>
                <a:hueOff val="0"/>
                <a:satOff val="0"/>
                <a:lumOff val="0"/>
                <a:alphaOff val="-24000"/>
              </a:schemeClr>
            </a:fillRef>
            <a:effectRef idx="0">
              <a:schemeClr val="accent3">
                <a:alpha val="90000"/>
                <a:hueOff val="0"/>
                <a:satOff val="0"/>
                <a:lumOff val="0"/>
                <a:alphaOff val="-24000"/>
              </a:schemeClr>
            </a:effectRef>
            <a:fontRef idx="minor">
              <a:schemeClr val="lt1"/>
            </a:fontRef>
          </p:style>
        </p:sp>
        <p:sp>
          <p:nvSpPr>
            <p:cNvPr id="17" name="Hexagon 4"/>
            <p:cNvSpPr/>
            <p:nvPr/>
          </p:nvSpPr>
          <p:spPr>
            <a:xfrm>
              <a:off x="3895908" y="2169372"/>
              <a:ext cx="1064756" cy="12238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400" dirty="0"/>
                <a:t>If you are not making progress towards completing your program</a:t>
              </a:r>
              <a:endParaRPr lang="en-US" sz="1400" kern="1200" dirty="0"/>
            </a:p>
          </p:txBody>
        </p:sp>
      </p:grpSp>
      <p:grpSp>
        <p:nvGrpSpPr>
          <p:cNvPr id="18" name="Group 17"/>
          <p:cNvGrpSpPr/>
          <p:nvPr/>
        </p:nvGrpSpPr>
        <p:grpSpPr>
          <a:xfrm>
            <a:off x="1446212" y="2692400"/>
            <a:ext cx="1546860" cy="1778000"/>
            <a:chOff x="3654856" y="1892300"/>
            <a:chExt cx="1546860" cy="1778000"/>
          </a:xfrm>
        </p:grpSpPr>
        <p:sp>
          <p:nvSpPr>
            <p:cNvPr id="19" name="Hexagon 18"/>
            <p:cNvSpPr/>
            <p:nvPr/>
          </p:nvSpPr>
          <p:spPr>
            <a:xfrm rot="5400000">
              <a:off x="3539286" y="2007870"/>
              <a:ext cx="1778000" cy="1546860"/>
            </a:xfrm>
            <a:prstGeom prst="hexagon">
              <a:avLst>
                <a:gd name="adj" fmla="val 25000"/>
                <a:gd name="vf" fmla="val 115470"/>
              </a:avLst>
            </a:prstGeom>
          </p:spPr>
          <p:style>
            <a:lnRef idx="2">
              <a:schemeClr val="lt1">
                <a:hueOff val="0"/>
                <a:satOff val="0"/>
                <a:lumOff val="0"/>
                <a:alphaOff val="0"/>
              </a:schemeClr>
            </a:lnRef>
            <a:fillRef idx="1">
              <a:schemeClr val="accent3">
                <a:alpha val="90000"/>
                <a:hueOff val="0"/>
                <a:satOff val="0"/>
                <a:lumOff val="0"/>
                <a:alphaOff val="-24000"/>
              </a:schemeClr>
            </a:fillRef>
            <a:effectRef idx="0">
              <a:schemeClr val="accent3">
                <a:alpha val="90000"/>
                <a:hueOff val="0"/>
                <a:satOff val="0"/>
                <a:lumOff val="0"/>
                <a:alphaOff val="-24000"/>
              </a:schemeClr>
            </a:effectRef>
            <a:fontRef idx="minor">
              <a:schemeClr val="lt1"/>
            </a:fontRef>
          </p:style>
        </p:sp>
        <p:sp>
          <p:nvSpPr>
            <p:cNvPr id="20" name="Hexagon 4"/>
            <p:cNvSpPr/>
            <p:nvPr/>
          </p:nvSpPr>
          <p:spPr>
            <a:xfrm>
              <a:off x="3769155" y="2169372"/>
              <a:ext cx="1333501" cy="11453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600" kern="1200" dirty="0"/>
                <a:t>No health insurance? </a:t>
              </a:r>
              <a:r>
                <a:rPr lang="en-US" sz="1600" b="1" kern="1200" dirty="0"/>
                <a:t>(DS-2019 is cancelled)</a:t>
              </a:r>
            </a:p>
          </p:txBody>
        </p:sp>
      </p:grpSp>
      <p:grpSp>
        <p:nvGrpSpPr>
          <p:cNvPr id="12" name="Group 11"/>
          <p:cNvGrpSpPr/>
          <p:nvPr/>
        </p:nvGrpSpPr>
        <p:grpSpPr>
          <a:xfrm>
            <a:off x="527051" y="4193328"/>
            <a:ext cx="1565274" cy="1799166"/>
            <a:chOff x="1165860" y="3446949"/>
            <a:chExt cx="1565274" cy="1799166"/>
          </a:xfrm>
        </p:grpSpPr>
        <p:sp>
          <p:nvSpPr>
            <p:cNvPr id="13" name="Hexagon 12"/>
            <p:cNvSpPr/>
            <p:nvPr/>
          </p:nvSpPr>
          <p:spPr>
            <a:xfrm rot="5400000">
              <a:off x="1048914" y="3563895"/>
              <a:ext cx="1799166" cy="1565274"/>
            </a:xfrm>
            <a:prstGeom prst="hexagon">
              <a:avLst>
                <a:gd name="adj" fmla="val 25000"/>
                <a:gd name="vf" fmla="val 115470"/>
              </a:avLst>
            </a:pr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sp>
        <p:sp>
          <p:nvSpPr>
            <p:cNvPr id="14" name="Hexagon 4"/>
            <p:cNvSpPr/>
            <p:nvPr/>
          </p:nvSpPr>
          <p:spPr>
            <a:xfrm>
              <a:off x="1208719" y="3727319"/>
              <a:ext cx="1485901" cy="12384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1600" b="1" kern="1200" dirty="0"/>
                <a:t>If J-2 departs the US (without intention of returning)</a:t>
              </a:r>
            </a:p>
          </p:txBody>
        </p:sp>
      </p:grpSp>
      <p:grpSp>
        <p:nvGrpSpPr>
          <p:cNvPr id="21" name="Group 20"/>
          <p:cNvGrpSpPr/>
          <p:nvPr/>
        </p:nvGrpSpPr>
        <p:grpSpPr>
          <a:xfrm>
            <a:off x="9066212" y="4193328"/>
            <a:ext cx="1565274" cy="1799166"/>
            <a:chOff x="1165860" y="3446949"/>
            <a:chExt cx="1565274" cy="1799166"/>
          </a:xfrm>
        </p:grpSpPr>
        <p:sp>
          <p:nvSpPr>
            <p:cNvPr id="22" name="Hexagon 21"/>
            <p:cNvSpPr/>
            <p:nvPr/>
          </p:nvSpPr>
          <p:spPr>
            <a:xfrm rot="5400000">
              <a:off x="1048914" y="3563895"/>
              <a:ext cx="1799166" cy="1565274"/>
            </a:xfrm>
            <a:prstGeom prst="hexagon">
              <a:avLst>
                <a:gd name="adj" fmla="val 25000"/>
                <a:gd name="vf" fmla="val 115470"/>
              </a:avLst>
            </a:pr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sp>
        <p:sp>
          <p:nvSpPr>
            <p:cNvPr id="23" name="Hexagon 4"/>
            <p:cNvSpPr/>
            <p:nvPr/>
          </p:nvSpPr>
          <p:spPr>
            <a:xfrm>
              <a:off x="1165860" y="3727319"/>
              <a:ext cx="1524000" cy="12384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1" kern="1200" dirty="0"/>
                <a:t>Your phone #, email address</a:t>
              </a:r>
            </a:p>
          </p:txBody>
        </p:sp>
      </p:grpSp>
      <p:grpSp>
        <p:nvGrpSpPr>
          <p:cNvPr id="24" name="Group 23"/>
          <p:cNvGrpSpPr/>
          <p:nvPr/>
        </p:nvGrpSpPr>
        <p:grpSpPr>
          <a:xfrm>
            <a:off x="9878693" y="2699797"/>
            <a:ext cx="1546860" cy="1778000"/>
            <a:chOff x="3654856" y="1892300"/>
            <a:chExt cx="1546860" cy="1778000"/>
          </a:xfrm>
        </p:grpSpPr>
        <p:sp>
          <p:nvSpPr>
            <p:cNvPr id="25" name="Hexagon 24"/>
            <p:cNvSpPr/>
            <p:nvPr/>
          </p:nvSpPr>
          <p:spPr>
            <a:xfrm rot="5400000">
              <a:off x="3539286" y="2007870"/>
              <a:ext cx="1778000" cy="1546860"/>
            </a:xfrm>
            <a:prstGeom prst="hexagon">
              <a:avLst>
                <a:gd name="adj" fmla="val 25000"/>
                <a:gd name="vf" fmla="val 115470"/>
              </a:avLst>
            </a:prstGeom>
          </p:spPr>
          <p:style>
            <a:lnRef idx="2">
              <a:schemeClr val="lt1">
                <a:hueOff val="0"/>
                <a:satOff val="0"/>
                <a:lumOff val="0"/>
                <a:alphaOff val="0"/>
              </a:schemeClr>
            </a:lnRef>
            <a:fillRef idx="1">
              <a:schemeClr val="accent3">
                <a:alpha val="90000"/>
                <a:hueOff val="0"/>
                <a:satOff val="0"/>
                <a:lumOff val="0"/>
                <a:alphaOff val="-24000"/>
              </a:schemeClr>
            </a:fillRef>
            <a:effectRef idx="0">
              <a:schemeClr val="accent3">
                <a:alpha val="90000"/>
                <a:hueOff val="0"/>
                <a:satOff val="0"/>
                <a:lumOff val="0"/>
                <a:alphaOff val="-24000"/>
              </a:schemeClr>
            </a:effectRef>
            <a:fontRef idx="minor">
              <a:schemeClr val="lt1"/>
            </a:fontRef>
          </p:style>
        </p:sp>
        <p:sp>
          <p:nvSpPr>
            <p:cNvPr id="26" name="Hexagon 4"/>
            <p:cNvSpPr/>
            <p:nvPr/>
          </p:nvSpPr>
          <p:spPr>
            <a:xfrm>
              <a:off x="3895908" y="2169372"/>
              <a:ext cx="1064756" cy="12238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n-US" sz="1900" b="1" kern="1200" dirty="0"/>
                <a:t>Site of activity</a:t>
              </a:r>
            </a:p>
          </p:txBody>
        </p:sp>
      </p:grpSp>
    </p:spTree>
    <p:extLst>
      <p:ext uri="{BB962C8B-B14F-4D97-AF65-F5344CB8AC3E}">
        <p14:creationId xmlns:p14="http://schemas.microsoft.com/office/powerpoint/2010/main" val="251477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employment</a:t>
            </a:r>
            <a:endParaRPr lang="en-US" sz="6000" dirty="0"/>
          </a:p>
        </p:txBody>
      </p:sp>
      <p:sp>
        <p:nvSpPr>
          <p:cNvPr id="3" name="Content Placeholder 2"/>
          <p:cNvSpPr>
            <a:spLocks noGrp="1"/>
          </p:cNvSpPr>
          <p:nvPr>
            <p:ph idx="1"/>
          </p:nvPr>
        </p:nvSpPr>
        <p:spPr>
          <a:xfrm>
            <a:off x="1217614" y="1828800"/>
            <a:ext cx="9753600" cy="4419600"/>
          </a:xfrm>
        </p:spPr>
        <p:txBody>
          <a:bodyPr>
            <a:normAutofit/>
          </a:bodyPr>
          <a:lstStyle/>
          <a:p>
            <a:pPr algn="just">
              <a:defRPr/>
            </a:pPr>
            <a:r>
              <a:rPr lang="en-US" sz="2800" b="1" dirty="0">
                <a:solidFill>
                  <a:schemeClr val="accent3"/>
                </a:solidFill>
                <a:ea typeface="ＭＳ Ｐゴシック" pitchFamily="34" charset="-128"/>
              </a:rPr>
              <a:t>All J-1 students must receive the approval of the Responsible Officer (RO) or Alternate Responsible Officer (ARO) for any kind of employment, </a:t>
            </a:r>
            <a:r>
              <a:rPr lang="en-US" sz="2800" b="1" u="sng" dirty="0">
                <a:solidFill>
                  <a:schemeClr val="accent3"/>
                </a:solidFill>
                <a:ea typeface="ＭＳ Ｐゴシック" pitchFamily="34" charset="-128"/>
              </a:rPr>
              <a:t>including on campus employment</a:t>
            </a:r>
            <a:r>
              <a:rPr lang="en-US" sz="2800" b="1" dirty="0">
                <a:solidFill>
                  <a:schemeClr val="accent3"/>
                </a:solidFill>
                <a:ea typeface="ＭＳ Ｐゴシック" pitchFamily="34" charset="-128"/>
              </a:rPr>
              <a:t>. This must occur </a:t>
            </a:r>
            <a:r>
              <a:rPr lang="en-US" sz="2800" b="1" u="sng" dirty="0">
                <a:solidFill>
                  <a:schemeClr val="accent3"/>
                </a:solidFill>
                <a:ea typeface="ＭＳ Ｐゴシック" pitchFamily="34" charset="-128"/>
              </a:rPr>
              <a:t>before</a:t>
            </a:r>
            <a:r>
              <a:rPr lang="en-US" sz="2800" b="1" dirty="0">
                <a:solidFill>
                  <a:schemeClr val="accent3"/>
                </a:solidFill>
                <a:ea typeface="ＭＳ Ｐゴシック" pitchFamily="34" charset="-128"/>
              </a:rPr>
              <a:t> you begin employment.</a:t>
            </a:r>
            <a:endParaRPr lang="en-US" sz="1050" b="1" dirty="0">
              <a:solidFill>
                <a:schemeClr val="accent3"/>
              </a:solidFill>
              <a:ea typeface="ＭＳ Ｐゴシック" pitchFamily="34" charset="-128"/>
            </a:endParaRPr>
          </a:p>
          <a:p>
            <a:pPr algn="just">
              <a:defRPr/>
            </a:pPr>
            <a:r>
              <a:rPr lang="en-US" sz="2800" b="1" dirty="0">
                <a:solidFill>
                  <a:schemeClr val="accent3"/>
                </a:solidFill>
                <a:ea typeface="ＭＳ Ｐゴシック" pitchFamily="34" charset="-128"/>
              </a:rPr>
              <a:t>You must be in good academic standing.</a:t>
            </a:r>
            <a:endParaRPr lang="en-US" sz="1050" b="1" dirty="0">
              <a:solidFill>
                <a:schemeClr val="accent3"/>
              </a:solidFill>
              <a:ea typeface="ＭＳ Ｐゴシック" pitchFamily="34" charset="-128"/>
            </a:endParaRPr>
          </a:p>
          <a:p>
            <a:pPr algn="just">
              <a:defRPr/>
            </a:pPr>
            <a:r>
              <a:rPr lang="en-US" sz="2800" b="1" dirty="0">
                <a:solidFill>
                  <a:schemeClr val="accent3"/>
                </a:solidFill>
                <a:ea typeface="ＭＳ Ｐゴシック" pitchFamily="34" charset="-128"/>
              </a:rPr>
              <a:t>You must remain a full-time student in your program.</a:t>
            </a:r>
            <a:endParaRPr lang="en-US" sz="1050" b="1" dirty="0">
              <a:solidFill>
                <a:schemeClr val="accent3"/>
              </a:solidFill>
              <a:ea typeface="ＭＳ Ｐゴシック" pitchFamily="34" charset="-128"/>
            </a:endParaRPr>
          </a:p>
          <a:p>
            <a:pPr algn="just">
              <a:defRPr/>
            </a:pPr>
            <a:r>
              <a:rPr lang="en-US" sz="2800" b="1" dirty="0">
                <a:solidFill>
                  <a:schemeClr val="accent3"/>
                </a:solidFill>
                <a:ea typeface="ＭＳ Ｐゴシック" pitchFamily="34" charset="-128"/>
              </a:rPr>
              <a:t>You may not work more than 20 hours per week during academic semesters.</a:t>
            </a:r>
          </a:p>
          <a:p>
            <a:pPr marL="45720" indent="0">
              <a:buNone/>
            </a:pPr>
            <a:endParaRPr lang="en-US" dirty="0"/>
          </a:p>
        </p:txBody>
      </p:sp>
    </p:spTree>
    <p:extLst>
      <p:ext uri="{BB962C8B-B14F-4D97-AF65-F5344CB8AC3E}">
        <p14:creationId xmlns:p14="http://schemas.microsoft.com/office/powerpoint/2010/main" val="3349831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10363198" cy="1325562"/>
          </a:xfrm>
        </p:spPr>
        <p:txBody>
          <a:bodyPr>
            <a:normAutofit/>
          </a:bodyPr>
          <a:lstStyle/>
          <a:p>
            <a:r>
              <a:rPr lang="en-US" sz="7200" dirty="0"/>
              <a:t>employment</a:t>
            </a:r>
          </a:p>
        </p:txBody>
      </p:sp>
      <p:sp>
        <p:nvSpPr>
          <p:cNvPr id="3" name="Text Placeholder 2"/>
          <p:cNvSpPr>
            <a:spLocks noGrp="1"/>
          </p:cNvSpPr>
          <p:nvPr>
            <p:ph type="body" idx="1"/>
          </p:nvPr>
        </p:nvSpPr>
        <p:spPr>
          <a:xfrm>
            <a:off x="823284" y="1409698"/>
            <a:ext cx="4709160" cy="838201"/>
          </a:xfrm>
        </p:spPr>
        <p:txBody>
          <a:bodyPr/>
          <a:lstStyle/>
          <a:p>
            <a:r>
              <a:rPr lang="en-US" b="1" dirty="0">
                <a:solidFill>
                  <a:schemeClr val="accent3"/>
                </a:solidFill>
              </a:rPr>
              <a:t>On campus</a:t>
            </a:r>
          </a:p>
        </p:txBody>
      </p:sp>
      <p:sp>
        <p:nvSpPr>
          <p:cNvPr id="4" name="Content Placeholder 3"/>
          <p:cNvSpPr>
            <a:spLocks noGrp="1"/>
          </p:cNvSpPr>
          <p:nvPr>
            <p:ph sz="half" idx="2"/>
          </p:nvPr>
        </p:nvSpPr>
        <p:spPr>
          <a:xfrm>
            <a:off x="836612" y="2057400"/>
            <a:ext cx="4709160" cy="4114799"/>
          </a:xfrm>
        </p:spPr>
        <p:txBody>
          <a:bodyPr>
            <a:normAutofit fontScale="92500" lnSpcReduction="10000"/>
          </a:bodyPr>
          <a:lstStyle/>
          <a:p>
            <a:pPr>
              <a:defRPr/>
            </a:pPr>
            <a:r>
              <a:rPr lang="en-US" dirty="0">
                <a:ea typeface="ＭＳ Ｐゴシック" pitchFamily="34" charset="-128"/>
              </a:rPr>
              <a:t>You will have to apply for and be approved for a Social Security Number before any employment paperwork can be processed. Some students find specific on-campus employment after arrival.</a:t>
            </a:r>
          </a:p>
          <a:p>
            <a:pPr>
              <a:defRPr/>
            </a:pPr>
            <a:r>
              <a:rPr lang="en-US" dirty="0">
                <a:ea typeface="ＭＳ Ｐゴシック" pitchFamily="34" charset="-128"/>
              </a:rPr>
              <a:t>You do not need to demonstrate financial hardship to work on campus.</a:t>
            </a:r>
          </a:p>
          <a:p>
            <a:pPr>
              <a:defRPr/>
            </a:pPr>
            <a:r>
              <a:rPr lang="en-US" dirty="0">
                <a:ea typeface="ＭＳ Ｐゴシック" pitchFamily="34" charset="-128"/>
              </a:rPr>
              <a:t>It is important to inform ISSC staff so they can update your DS 2019 and report employment to SEVIS. You must receive a letter from the RO in order to work on campus.</a:t>
            </a:r>
          </a:p>
          <a:p>
            <a:endParaRPr lang="en-US" dirty="0"/>
          </a:p>
        </p:txBody>
      </p:sp>
      <p:sp>
        <p:nvSpPr>
          <p:cNvPr id="5" name="Text Placeholder 4"/>
          <p:cNvSpPr>
            <a:spLocks noGrp="1"/>
          </p:cNvSpPr>
          <p:nvPr>
            <p:ph type="body" sz="quarter" idx="3"/>
          </p:nvPr>
        </p:nvSpPr>
        <p:spPr>
          <a:xfrm>
            <a:off x="6262054" y="1409698"/>
            <a:ext cx="4709160" cy="838201"/>
          </a:xfrm>
        </p:spPr>
        <p:txBody>
          <a:bodyPr/>
          <a:lstStyle/>
          <a:p>
            <a:r>
              <a:rPr lang="en-US" b="1" dirty="0">
                <a:solidFill>
                  <a:schemeClr val="accent3"/>
                </a:solidFill>
              </a:rPr>
              <a:t>Off campus</a:t>
            </a:r>
          </a:p>
        </p:txBody>
      </p:sp>
      <p:sp>
        <p:nvSpPr>
          <p:cNvPr id="6" name="Content Placeholder 5"/>
          <p:cNvSpPr>
            <a:spLocks noGrp="1"/>
          </p:cNvSpPr>
          <p:nvPr>
            <p:ph sz="quarter" idx="4"/>
          </p:nvPr>
        </p:nvSpPr>
        <p:spPr>
          <a:xfrm>
            <a:off x="6170612" y="2057400"/>
            <a:ext cx="5410200" cy="4495800"/>
          </a:xfrm>
        </p:spPr>
        <p:txBody>
          <a:bodyPr>
            <a:normAutofit fontScale="92500" lnSpcReduction="20000"/>
          </a:bodyPr>
          <a:lstStyle/>
          <a:p>
            <a:pPr>
              <a:defRPr/>
            </a:pPr>
            <a:r>
              <a:rPr lang="en-US" b="1" dirty="0">
                <a:ea typeface="ＭＳ Ｐゴシック" pitchFamily="34" charset="-128"/>
              </a:rPr>
              <a:t>Academic Training </a:t>
            </a:r>
            <a:r>
              <a:rPr lang="en-US" dirty="0">
                <a:ea typeface="ＭＳ Ｐゴシック" pitchFamily="34" charset="-128"/>
              </a:rPr>
              <a:t>provides the opportunity for J-1 students to work in their field of study in an off-campus position.</a:t>
            </a:r>
          </a:p>
          <a:p>
            <a:pPr>
              <a:defRPr/>
            </a:pPr>
            <a:r>
              <a:rPr lang="en-US" dirty="0">
                <a:ea typeface="ＭＳ Ｐゴシック" pitchFamily="34" charset="-128"/>
              </a:rPr>
              <a:t>It can occur part-time during the academic program or full-time after the program.</a:t>
            </a:r>
          </a:p>
          <a:p>
            <a:pPr>
              <a:defRPr/>
            </a:pPr>
            <a:r>
              <a:rPr lang="en-US" dirty="0">
                <a:ea typeface="ＭＳ Ｐゴシック" pitchFamily="34" charset="-128"/>
              </a:rPr>
              <a:t>Part of the </a:t>
            </a:r>
            <a:r>
              <a:rPr lang="en-US" b="1" dirty="0">
                <a:ea typeface="ＭＳ Ｐゴシック" pitchFamily="34" charset="-128"/>
              </a:rPr>
              <a:t>ISSC approval process</a:t>
            </a:r>
            <a:r>
              <a:rPr lang="en-US" dirty="0">
                <a:ea typeface="ＭＳ Ｐゴシック" pitchFamily="34" charset="-128"/>
              </a:rPr>
              <a:t> requires two things:</a:t>
            </a:r>
          </a:p>
          <a:p>
            <a:pPr lvl="1">
              <a:buFont typeface="Courier New" panose="02070309020205020404" pitchFamily="49" charset="0"/>
              <a:buChar char="o"/>
              <a:defRPr/>
            </a:pPr>
            <a:r>
              <a:rPr lang="en-US" sz="2000" dirty="0">
                <a:ea typeface="ＭＳ Ｐゴシック" pitchFamily="34" charset="-128"/>
              </a:rPr>
              <a:t>An official offer of employment from the prospective employer, and </a:t>
            </a:r>
          </a:p>
          <a:p>
            <a:pPr lvl="1">
              <a:buFont typeface="Courier New" panose="02070309020205020404" pitchFamily="49" charset="0"/>
              <a:buChar char="o"/>
              <a:defRPr/>
            </a:pPr>
            <a:r>
              <a:rPr lang="en-US" sz="2000" dirty="0">
                <a:ea typeface="ＭＳ Ｐゴシック" pitchFamily="34" charset="-128"/>
              </a:rPr>
              <a:t>An approval letter from the academic department affirming this position is appropriate for your field of study and your degree level. </a:t>
            </a:r>
          </a:p>
          <a:p>
            <a:pPr>
              <a:defRPr/>
            </a:pPr>
            <a:r>
              <a:rPr lang="en-US" b="1" u="sng" dirty="0">
                <a:solidFill>
                  <a:srgbClr val="92D050"/>
                </a:solidFill>
                <a:ea typeface="ＭＳ Ｐゴシック" pitchFamily="34" charset="-128"/>
              </a:rPr>
              <a:t>The approval must occur before the end date on the DS-2019.</a:t>
            </a:r>
          </a:p>
        </p:txBody>
      </p:sp>
    </p:spTree>
    <p:extLst>
      <p:ext uri="{BB962C8B-B14F-4D97-AF65-F5344CB8AC3E}">
        <p14:creationId xmlns:p14="http://schemas.microsoft.com/office/powerpoint/2010/main" val="1939439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1690" y="304800"/>
            <a:ext cx="9753600" cy="1066800"/>
          </a:xfrm>
        </p:spPr>
        <p:txBody>
          <a:bodyPr>
            <a:normAutofit/>
          </a:bodyPr>
          <a:lstStyle/>
          <a:p>
            <a:r>
              <a:rPr lang="en-US" sz="4800" b="1" dirty="0">
                <a:solidFill>
                  <a:schemeClr val="accent3"/>
                </a:solidFill>
              </a:rPr>
              <a:t>Health insurance</a:t>
            </a:r>
          </a:p>
        </p:txBody>
      </p:sp>
      <p:sp>
        <p:nvSpPr>
          <p:cNvPr id="3" name="Content Placeholder 2"/>
          <p:cNvSpPr>
            <a:spLocks noGrp="1"/>
          </p:cNvSpPr>
          <p:nvPr>
            <p:ph sz="half" idx="1"/>
          </p:nvPr>
        </p:nvSpPr>
        <p:spPr>
          <a:xfrm>
            <a:off x="379412" y="1676400"/>
            <a:ext cx="11430000" cy="4953000"/>
          </a:xfrm>
        </p:spPr>
        <p:txBody>
          <a:bodyPr>
            <a:noAutofit/>
          </a:bodyPr>
          <a:lstStyle/>
          <a:p>
            <a:r>
              <a:rPr lang="en-US" sz="2800" b="1" dirty="0"/>
              <a:t>All enrolled international students must carry health insurance.</a:t>
            </a:r>
            <a:r>
              <a:rPr lang="en-US" sz="2800" dirty="0"/>
              <a:t> </a:t>
            </a:r>
          </a:p>
          <a:p>
            <a:endParaRPr lang="en-US" sz="2800" b="1" dirty="0"/>
          </a:p>
          <a:p>
            <a:r>
              <a:rPr lang="en-US" sz="2800" b="1" dirty="0"/>
              <a:t>J-1 non-degree students</a:t>
            </a:r>
            <a:r>
              <a:rPr lang="en-US" sz="2800" dirty="0"/>
              <a:t> in University exchange programs may be covered by health insurance from their home countries. It is your responsibility to determine if your insurance meets the US Department of State and Massachusetts requirements.</a:t>
            </a:r>
          </a:p>
          <a:p>
            <a:r>
              <a:rPr lang="en-US" sz="2800" b="1" dirty="0"/>
              <a:t>J-1 degree student </a:t>
            </a:r>
            <a:r>
              <a:rPr lang="en-US" sz="2800" dirty="0"/>
              <a:t>must purchase UMass Dartmouth student health insurance.</a:t>
            </a:r>
          </a:p>
        </p:txBody>
      </p:sp>
    </p:spTree>
    <p:extLst>
      <p:ext uri="{BB962C8B-B14F-4D97-AF65-F5344CB8AC3E}">
        <p14:creationId xmlns:p14="http://schemas.microsoft.com/office/powerpoint/2010/main" val="1424723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Required Check in </a:t>
            </a:r>
          </a:p>
        </p:txBody>
      </p:sp>
      <p:sp>
        <p:nvSpPr>
          <p:cNvPr id="3" name="Content Placeholder 2"/>
          <p:cNvSpPr>
            <a:spLocks noGrp="1"/>
          </p:cNvSpPr>
          <p:nvPr>
            <p:ph idx="1"/>
          </p:nvPr>
        </p:nvSpPr>
        <p:spPr>
          <a:xfrm>
            <a:off x="303212" y="1828800"/>
            <a:ext cx="11201400" cy="4648200"/>
          </a:xfrm>
        </p:spPr>
        <p:txBody>
          <a:bodyPr>
            <a:normAutofit lnSpcReduction="10000"/>
          </a:bodyPr>
          <a:lstStyle/>
          <a:p>
            <a:r>
              <a:rPr lang="en-US" sz="3200" dirty="0"/>
              <a:t>The International Student &amp; Scholar Center (ISSC) is located in Pine Dale Hall. Our hours are Monday through Friday, 8:00 am to 5 pm. We are closed weekends and holidays or University closings.</a:t>
            </a:r>
          </a:p>
          <a:p>
            <a:r>
              <a:rPr lang="en-US" sz="3200" b="1" dirty="0"/>
              <a:t>Upon arrival, all J-1 students are required to complete the “New International Student Check In” </a:t>
            </a:r>
            <a:r>
              <a:rPr lang="en-US" sz="3200" b="1" dirty="0">
                <a:solidFill>
                  <a:srgbClr val="92D050"/>
                </a:solidFill>
              </a:rPr>
              <a:t>eForm</a:t>
            </a:r>
            <a:r>
              <a:rPr lang="en-US" sz="3200" b="1" dirty="0"/>
              <a:t> by the deadline: </a:t>
            </a:r>
            <a:r>
              <a:rPr lang="en-US" sz="3200" b="1" dirty="0">
                <a:solidFill>
                  <a:srgbClr val="92D050"/>
                </a:solidFill>
              </a:rPr>
              <a:t>September 9</a:t>
            </a:r>
            <a:r>
              <a:rPr lang="en-US" sz="3200" b="1" dirty="0"/>
              <a:t>, 2021 (This is the last day of the Add/Drop period)</a:t>
            </a:r>
          </a:p>
          <a:p>
            <a:r>
              <a:rPr lang="en-US" sz="3200" b="1" dirty="0"/>
              <a:t>eForm link has been emailed to you (&amp; will be emailed again soon to remind you!)</a:t>
            </a:r>
          </a:p>
        </p:txBody>
      </p:sp>
    </p:spTree>
    <p:extLst>
      <p:ext uri="{BB962C8B-B14F-4D97-AF65-F5344CB8AC3E}">
        <p14:creationId xmlns:p14="http://schemas.microsoft.com/office/powerpoint/2010/main" val="293697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274638"/>
            <a:ext cx="11430000" cy="1325562"/>
          </a:xfrm>
        </p:spPr>
        <p:txBody>
          <a:bodyPr>
            <a:noAutofit/>
          </a:bodyPr>
          <a:lstStyle/>
          <a:p>
            <a:r>
              <a:rPr lang="en-US" sz="4800" b="1" dirty="0">
                <a:solidFill>
                  <a:schemeClr val="accent3"/>
                </a:solidFill>
              </a:rPr>
              <a:t>Health insurance </a:t>
            </a:r>
            <a:r>
              <a:rPr lang="en-US" sz="4800" b="1" u="sng" dirty="0">
                <a:solidFill>
                  <a:schemeClr val="tx2"/>
                </a:solidFill>
              </a:rPr>
              <a:t>requirements</a:t>
            </a:r>
            <a:r>
              <a:rPr lang="en-US" sz="4800" b="1" dirty="0">
                <a:solidFill>
                  <a:schemeClr val="tx2"/>
                </a:solidFill>
              </a:rPr>
              <a:t>:</a:t>
            </a:r>
          </a:p>
        </p:txBody>
      </p:sp>
      <p:sp>
        <p:nvSpPr>
          <p:cNvPr id="3" name="Content Placeholder 2"/>
          <p:cNvSpPr>
            <a:spLocks noGrp="1"/>
          </p:cNvSpPr>
          <p:nvPr>
            <p:ph sz="half" idx="1"/>
          </p:nvPr>
        </p:nvSpPr>
        <p:spPr>
          <a:xfrm>
            <a:off x="227012" y="2057400"/>
            <a:ext cx="11811000" cy="4572000"/>
          </a:xfrm>
        </p:spPr>
        <p:txBody>
          <a:bodyPr>
            <a:normAutofit/>
          </a:bodyPr>
          <a:lstStyle/>
          <a:p>
            <a:r>
              <a:rPr lang="en-US" sz="2800" b="1" dirty="0"/>
              <a:t>All J-1 visa holders and their dependents (J-2 visa holders) must have health insurance that meets the US Department of State </a:t>
            </a:r>
            <a:r>
              <a:rPr lang="en-US" sz="2800" b="1" i="1" dirty="0"/>
              <a:t>minimum requirements</a:t>
            </a:r>
            <a:r>
              <a:rPr lang="en-US" sz="2800" b="1" dirty="0"/>
              <a:t>: </a:t>
            </a:r>
          </a:p>
          <a:p>
            <a:endParaRPr lang="en-US" sz="2800" b="1" dirty="0"/>
          </a:p>
          <a:p>
            <a:pPr lvl="1">
              <a:buFont typeface="Courier New" panose="02070309020205020404" pitchFamily="49" charset="0"/>
              <a:buChar char="o"/>
            </a:pPr>
            <a:r>
              <a:rPr lang="en-US" sz="2400" b="1" dirty="0">
                <a:hlinkClick r:id="rId2"/>
              </a:rPr>
              <a:t>http://www.umassd.edu/international_students/informationforf-1andj-1students/j-1visainformation/healthinsurance/</a:t>
            </a:r>
            <a:r>
              <a:rPr lang="en-US" sz="2400" b="1" dirty="0"/>
              <a:t> </a:t>
            </a:r>
          </a:p>
          <a:p>
            <a:pPr lvl="1">
              <a:buFont typeface="Courier New" panose="02070309020205020404" pitchFamily="49" charset="0"/>
              <a:buChar char="o"/>
            </a:pPr>
            <a:endParaRPr lang="en-US" sz="2400" b="1" dirty="0"/>
          </a:p>
          <a:p>
            <a:r>
              <a:rPr lang="en-US" sz="2800" b="1" dirty="0"/>
              <a:t>All J-1 visa holders must complete the </a:t>
            </a:r>
            <a:r>
              <a:rPr lang="en-US" sz="2800" b="1" i="1" dirty="0"/>
              <a:t>Health Insurance Compliance Form</a:t>
            </a:r>
            <a:r>
              <a:rPr lang="en-US" sz="2800" b="1" dirty="0"/>
              <a:t>, sign and return to the ISSC!</a:t>
            </a:r>
            <a:endParaRPr lang="en-US" sz="2800" dirty="0"/>
          </a:p>
        </p:txBody>
      </p:sp>
    </p:spTree>
    <p:extLst>
      <p:ext uri="{BB962C8B-B14F-4D97-AF65-F5344CB8AC3E}">
        <p14:creationId xmlns:p14="http://schemas.microsoft.com/office/powerpoint/2010/main" val="4084334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6612" y="609600"/>
            <a:ext cx="9866312" cy="1676400"/>
          </a:xfrm>
        </p:spPr>
        <p:txBody>
          <a:bodyPr>
            <a:noAutofit/>
          </a:bodyPr>
          <a:lstStyle/>
          <a:p>
            <a:r>
              <a:rPr lang="en-US" sz="6600" b="1" dirty="0">
                <a:solidFill>
                  <a:schemeClr val="accent3"/>
                </a:solidFill>
              </a:rPr>
              <a:t>30 DAY</a:t>
            </a:r>
            <a:r>
              <a:rPr lang="en-US" sz="6600" b="1" dirty="0"/>
              <a:t> GRACE PERIOD</a:t>
            </a:r>
          </a:p>
        </p:txBody>
      </p:sp>
      <p:sp>
        <p:nvSpPr>
          <p:cNvPr id="4" name="TextBox 3"/>
          <p:cNvSpPr txBox="1"/>
          <p:nvPr/>
        </p:nvSpPr>
        <p:spPr>
          <a:xfrm>
            <a:off x="455612" y="1752600"/>
            <a:ext cx="11430000" cy="4733604"/>
          </a:xfrm>
          <a:prstGeom prst="rect">
            <a:avLst/>
          </a:prstGeom>
          <a:noFill/>
        </p:spPr>
        <p:txBody>
          <a:bodyPr wrap="square" rtlCol="0">
            <a:spAutoFit/>
          </a:bodyPr>
          <a:lstStyle/>
          <a:p>
            <a:pPr algn="just"/>
            <a:r>
              <a:rPr lang="en-US" sz="2800" b="1" dirty="0">
                <a:ea typeface="ＭＳ Ｐゴシック" pitchFamily="34" charset="-128"/>
              </a:rPr>
              <a:t>A J-1 visitor may remain in the U.S. for an additional 30 days after the conclusion of the program of study (unlike the F-1 students, who have a 60-day grace period).</a:t>
            </a:r>
          </a:p>
          <a:p>
            <a:pPr algn="just"/>
            <a:endParaRPr lang="en-US" sz="2800" b="1" dirty="0">
              <a:ea typeface="ＭＳ Ｐゴシック" pitchFamily="34" charset="-128"/>
            </a:endParaRPr>
          </a:p>
          <a:p>
            <a:pPr algn="just"/>
            <a:r>
              <a:rPr lang="en-US" sz="2800" b="1" dirty="0">
                <a:ea typeface="ＭＳ Ｐゴシック" pitchFamily="34" charset="-128"/>
              </a:rPr>
              <a:t>This time may be used for travel or tourism, but in the U.S. only. If you leave the U.S. even to travel to Canada or Mexico during the grace period you will NOT be able to return to the U.S. on the DS-2019. </a:t>
            </a:r>
          </a:p>
          <a:p>
            <a:pPr algn="just"/>
            <a:endParaRPr lang="en-US" sz="2800" b="1" dirty="0">
              <a:ea typeface="ＭＳ Ｐゴシック" pitchFamily="34" charset="-128"/>
            </a:endParaRPr>
          </a:p>
          <a:p>
            <a:pPr algn="just"/>
            <a:r>
              <a:rPr lang="en-US" sz="2800" b="1" dirty="0">
                <a:ea typeface="ＭＳ Ｐゴシック" pitchFamily="34" charset="-128"/>
              </a:rPr>
              <a:t>You may not be employed or study during this grace period.</a:t>
            </a:r>
          </a:p>
          <a:p>
            <a:pPr>
              <a:lnSpc>
                <a:spcPct val="90000"/>
              </a:lnSpc>
            </a:pPr>
            <a:endParaRPr lang="en-US" sz="2400" dirty="0"/>
          </a:p>
        </p:txBody>
      </p:sp>
    </p:spTree>
    <p:extLst>
      <p:ext uri="{BB962C8B-B14F-4D97-AF65-F5344CB8AC3E}">
        <p14:creationId xmlns:p14="http://schemas.microsoft.com/office/powerpoint/2010/main" val="2732842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5212" y="304800"/>
            <a:ext cx="4709160" cy="838201"/>
          </a:xfrm>
        </p:spPr>
        <p:txBody>
          <a:bodyPr/>
          <a:lstStyle/>
          <a:p>
            <a:r>
              <a:rPr lang="en-US" b="1" dirty="0"/>
              <a:t>resources</a:t>
            </a:r>
          </a:p>
        </p:txBody>
      </p:sp>
      <p:sp>
        <p:nvSpPr>
          <p:cNvPr id="4" name="Content Placeholder 3"/>
          <p:cNvSpPr>
            <a:spLocks noGrp="1"/>
          </p:cNvSpPr>
          <p:nvPr>
            <p:ph sz="half" idx="2"/>
          </p:nvPr>
        </p:nvSpPr>
        <p:spPr>
          <a:xfrm>
            <a:off x="1217614" y="1295401"/>
            <a:ext cx="4709160" cy="2362200"/>
          </a:xfrm>
        </p:spPr>
        <p:txBody>
          <a:bodyPr/>
          <a:lstStyle/>
          <a:p>
            <a:r>
              <a:rPr lang="en-US" dirty="0">
                <a:hlinkClick r:id="rId2"/>
              </a:rPr>
              <a:t>http://www.umassd.edu/international_students</a:t>
            </a:r>
            <a:r>
              <a:rPr lang="en-US" dirty="0"/>
              <a:t> </a:t>
            </a:r>
          </a:p>
          <a:p>
            <a:r>
              <a:rPr lang="en-US" dirty="0">
                <a:hlinkClick r:id="rId3"/>
              </a:rPr>
              <a:t>http://j1visa.state.gov</a:t>
            </a:r>
            <a:endParaRPr lang="en-US" dirty="0"/>
          </a:p>
          <a:p>
            <a:r>
              <a:rPr lang="en-US" u="sng" dirty="0">
                <a:solidFill>
                  <a:schemeClr val="accent3"/>
                </a:solidFill>
              </a:rPr>
              <a:t>http://travel.state.gov/content/visas/english/study-exchange/exchange.html</a:t>
            </a:r>
          </a:p>
          <a:p>
            <a:endParaRPr lang="en-US" dirty="0"/>
          </a:p>
        </p:txBody>
      </p:sp>
      <p:sp>
        <p:nvSpPr>
          <p:cNvPr id="5" name="Text Placeholder 4"/>
          <p:cNvSpPr>
            <a:spLocks noGrp="1"/>
          </p:cNvSpPr>
          <p:nvPr>
            <p:ph type="body" sz="quarter" idx="3"/>
          </p:nvPr>
        </p:nvSpPr>
        <p:spPr>
          <a:xfrm>
            <a:off x="6170612" y="304800"/>
            <a:ext cx="4709160" cy="838201"/>
          </a:xfrm>
        </p:spPr>
        <p:txBody>
          <a:bodyPr/>
          <a:lstStyle/>
          <a:p>
            <a:r>
              <a:rPr lang="en-US" b="1" dirty="0" err="1"/>
              <a:t>Issc</a:t>
            </a:r>
            <a:r>
              <a:rPr lang="en-US" b="1" dirty="0"/>
              <a:t> communication</a:t>
            </a:r>
          </a:p>
        </p:txBody>
      </p:sp>
      <p:sp>
        <p:nvSpPr>
          <p:cNvPr id="6" name="Content Placeholder 5"/>
          <p:cNvSpPr>
            <a:spLocks noGrp="1"/>
          </p:cNvSpPr>
          <p:nvPr>
            <p:ph sz="quarter" idx="4"/>
          </p:nvPr>
        </p:nvSpPr>
        <p:spPr>
          <a:xfrm>
            <a:off x="6262054" y="1295401"/>
            <a:ext cx="4709160" cy="3886200"/>
          </a:xfrm>
        </p:spPr>
        <p:txBody>
          <a:bodyPr/>
          <a:lstStyle/>
          <a:p>
            <a:r>
              <a:rPr lang="en-US" dirty="0"/>
              <a:t>The ISSC will communicate with you using your UMASS DARTMOUTH email address! </a:t>
            </a:r>
          </a:p>
          <a:p>
            <a:r>
              <a:rPr lang="en-US" dirty="0"/>
              <a:t>Please look out for emails from </a:t>
            </a:r>
            <a:r>
              <a:rPr lang="en-US" b="1" dirty="0" err="1"/>
              <a:t>isolist</a:t>
            </a:r>
            <a:r>
              <a:rPr lang="en-US" dirty="0"/>
              <a:t> or </a:t>
            </a:r>
            <a:r>
              <a:rPr lang="en-US" dirty="0">
                <a:hlinkClick r:id="rId4"/>
              </a:rPr>
              <a:t>intl_office@umassd.edu</a:t>
            </a:r>
            <a:r>
              <a:rPr lang="en-US" dirty="0"/>
              <a:t> or our ISSC team: </a:t>
            </a:r>
          </a:p>
          <a:p>
            <a:pPr marL="731520" lvl="3" indent="0" algn="ctr">
              <a:buNone/>
            </a:pPr>
            <a:r>
              <a:rPr lang="en-US" sz="1800" dirty="0"/>
              <a:t>Daniel Pirbudagov</a:t>
            </a:r>
          </a:p>
          <a:p>
            <a:pPr marL="731520" lvl="3" indent="0" algn="ctr">
              <a:buNone/>
            </a:pPr>
            <a:r>
              <a:rPr lang="en-US" sz="1800" dirty="0"/>
              <a:t>Meg Houghton</a:t>
            </a:r>
          </a:p>
          <a:p>
            <a:pPr marL="731520" lvl="3" indent="0" algn="ctr">
              <a:buNone/>
            </a:pPr>
            <a:r>
              <a:rPr lang="en-US" sz="1800" dirty="0"/>
              <a:t>Pat Mooney</a:t>
            </a:r>
          </a:p>
          <a:p>
            <a:pPr marL="731520" lvl="3" indent="0" algn="ctr">
              <a:buNone/>
            </a:pPr>
            <a:r>
              <a:rPr lang="en-US" sz="1800" dirty="0" err="1"/>
              <a:t>Judite</a:t>
            </a:r>
            <a:r>
              <a:rPr lang="en-US" sz="1800" dirty="0"/>
              <a:t> Fernandes</a:t>
            </a:r>
          </a:p>
        </p:txBody>
      </p:sp>
      <p:sp>
        <p:nvSpPr>
          <p:cNvPr id="2" name="Explosion 2 1"/>
          <p:cNvSpPr/>
          <p:nvPr/>
        </p:nvSpPr>
        <p:spPr>
          <a:xfrm rot="1037647">
            <a:off x="1489120" y="3420419"/>
            <a:ext cx="4543926" cy="3290638"/>
          </a:xfrm>
          <a:prstGeom prst="irregularSeal2">
            <a:avLst/>
          </a:prstGeom>
          <a:solidFill>
            <a:schemeClr val="accent3">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dirty="0"/>
          </a:p>
        </p:txBody>
      </p:sp>
      <p:sp>
        <p:nvSpPr>
          <p:cNvPr id="7" name="TextBox 6"/>
          <p:cNvSpPr txBox="1"/>
          <p:nvPr/>
        </p:nvSpPr>
        <p:spPr>
          <a:xfrm>
            <a:off x="2360612" y="4572000"/>
            <a:ext cx="2514600" cy="1089529"/>
          </a:xfrm>
          <a:prstGeom prst="rect">
            <a:avLst/>
          </a:prstGeom>
          <a:noFill/>
        </p:spPr>
        <p:txBody>
          <a:bodyPr wrap="square" rtlCol="0">
            <a:spAutoFit/>
          </a:bodyPr>
          <a:lstStyle/>
          <a:p>
            <a:pPr algn="ctr">
              <a:lnSpc>
                <a:spcPct val="90000"/>
              </a:lnSpc>
            </a:pPr>
            <a:r>
              <a:rPr lang="en-US" sz="2400" dirty="0"/>
              <a:t>GET INVOLVED </a:t>
            </a:r>
            <a:r>
              <a:rPr lang="en-US" dirty="0"/>
              <a:t>in</a:t>
            </a:r>
            <a:r>
              <a:rPr lang="en-US" sz="2400" dirty="0"/>
              <a:t> </a:t>
            </a:r>
            <a:r>
              <a:rPr lang="en-US" sz="2400" b="1" dirty="0"/>
              <a:t>cross cultural </a:t>
            </a:r>
            <a:r>
              <a:rPr lang="en-US" sz="2400" dirty="0"/>
              <a:t>ACTIVITIES!!!</a:t>
            </a:r>
          </a:p>
        </p:txBody>
      </p:sp>
    </p:spTree>
    <p:extLst>
      <p:ext uri="{BB962C8B-B14F-4D97-AF65-F5344CB8AC3E}">
        <p14:creationId xmlns:p14="http://schemas.microsoft.com/office/powerpoint/2010/main" val="2274184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4900" b="1" dirty="0"/>
              <a:t>International student &amp; Scholar center (ISSC)</a:t>
            </a:r>
            <a:br>
              <a:rPr lang="en-US" sz="3200" b="1" dirty="0"/>
            </a:br>
            <a:br>
              <a:rPr lang="en-US" b="1" dirty="0">
                <a:solidFill>
                  <a:schemeClr val="accent5">
                    <a:lumMod val="75000"/>
                  </a:schemeClr>
                </a:solidFill>
              </a:rPr>
            </a:br>
            <a:r>
              <a:rPr lang="en-US" sz="2800" b="1" dirty="0">
                <a:solidFill>
                  <a:schemeClr val="accent5">
                    <a:lumMod val="75000"/>
                  </a:schemeClr>
                </a:solidFill>
                <a:hlinkClick r:id="rId2"/>
              </a:rPr>
              <a:t>http://www.umassd.edu/international_students/</a:t>
            </a:r>
            <a:br>
              <a:rPr lang="en-US" b="1" dirty="0">
                <a:solidFill>
                  <a:schemeClr val="accent5">
                    <a:lumMod val="75000"/>
                  </a:schemeClr>
                </a:solidFill>
              </a:rPr>
            </a:br>
            <a:br>
              <a:rPr lang="en-US" b="1" dirty="0">
                <a:solidFill>
                  <a:schemeClr val="accent5">
                    <a:lumMod val="75000"/>
                  </a:schemeClr>
                </a:solidFill>
              </a:rPr>
            </a:br>
            <a:r>
              <a:rPr lang="en-US" sz="2200" b="1" dirty="0">
                <a:solidFill>
                  <a:schemeClr val="tx2"/>
                </a:solidFill>
              </a:rPr>
              <a:t>Email us: </a:t>
            </a:r>
            <a:r>
              <a:rPr lang="en-US" sz="4000" b="1" dirty="0">
                <a:solidFill>
                  <a:schemeClr val="tx2"/>
                </a:solidFill>
              </a:rPr>
              <a:t>intl_office@umassd.edu</a:t>
            </a:r>
            <a:br>
              <a:rPr lang="en-US" sz="4000" b="1" dirty="0">
                <a:solidFill>
                  <a:schemeClr val="tx2"/>
                </a:solidFill>
              </a:rPr>
            </a:br>
            <a:r>
              <a:rPr lang="en-US" sz="2200" b="1" dirty="0">
                <a:solidFill>
                  <a:schemeClr val="tx2"/>
                </a:solidFill>
              </a:rPr>
              <a:t>Call us: </a:t>
            </a:r>
            <a:r>
              <a:rPr lang="en-US" sz="4000" b="1" dirty="0">
                <a:solidFill>
                  <a:schemeClr val="tx2"/>
                </a:solidFill>
              </a:rPr>
              <a:t>508-910-6633</a:t>
            </a:r>
            <a:br>
              <a:rPr lang="en-US" b="1" dirty="0">
                <a:solidFill>
                  <a:schemeClr val="accent5">
                    <a:lumMod val="75000"/>
                  </a:schemeClr>
                </a:solidFill>
              </a:rPr>
            </a:br>
            <a:endParaRPr lang="en-US" dirty="0"/>
          </a:p>
        </p:txBody>
      </p:sp>
      <p:sp>
        <p:nvSpPr>
          <p:cNvPr id="3" name="Subtitle 2"/>
          <p:cNvSpPr>
            <a:spLocks noGrp="1"/>
          </p:cNvSpPr>
          <p:nvPr>
            <p:ph type="subTitle" idx="1"/>
          </p:nvPr>
        </p:nvSpPr>
        <p:spPr>
          <a:xfrm>
            <a:off x="4571999" y="4925060"/>
            <a:ext cx="3733800" cy="808990"/>
          </a:xfrm>
        </p:spPr>
        <p:txBody>
          <a:bodyPr>
            <a:normAutofit/>
          </a:bodyPr>
          <a:lstStyle/>
          <a:p>
            <a:pPr algn="ctr"/>
            <a:r>
              <a:rPr lang="en-US" dirty="0"/>
              <a:t>Pine Dale Hall, Suite 7123</a:t>
            </a:r>
          </a:p>
          <a:p>
            <a:pPr algn="ctr"/>
            <a:r>
              <a:rPr lang="en-US" dirty="0"/>
              <a:t>North Dartmouth, MA 02747</a:t>
            </a:r>
          </a:p>
          <a:p>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5180012" y="5782310"/>
            <a:ext cx="2517775" cy="1075690"/>
          </a:xfrm>
          <a:prstGeom prst="rect">
            <a:avLst/>
          </a:prstGeom>
          <a:noFill/>
          <a:ln>
            <a:noFill/>
          </a:ln>
        </p:spPr>
      </p:pic>
      <p:sp>
        <p:nvSpPr>
          <p:cNvPr id="5" name="Oval Callout 4"/>
          <p:cNvSpPr/>
          <p:nvPr/>
        </p:nvSpPr>
        <p:spPr>
          <a:xfrm>
            <a:off x="379412" y="4267200"/>
            <a:ext cx="2971800" cy="1828800"/>
          </a:xfrm>
          <a:prstGeom prst="wedgeEllipseCallout">
            <a:avLst/>
          </a:prstGeom>
          <a:solidFill>
            <a:schemeClr val="accent3">
              <a:lumMod val="20000"/>
              <a:lumOff val="8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solidFill>
                  <a:schemeClr val="tx2"/>
                </a:solidFill>
              </a:rPr>
              <a:t>Welcome! Enjoy this experience!</a:t>
            </a:r>
          </a:p>
        </p:txBody>
      </p:sp>
    </p:spTree>
    <p:extLst>
      <p:ext uri="{BB962C8B-B14F-4D97-AF65-F5344CB8AC3E}">
        <p14:creationId xmlns:p14="http://schemas.microsoft.com/office/powerpoint/2010/main" val="352094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600" dirty="0"/>
              <a:t>What is </a:t>
            </a:r>
            <a:r>
              <a:rPr lang="en-US" sz="5600" b="1" dirty="0"/>
              <a:t>check in</a:t>
            </a:r>
            <a:r>
              <a:rPr lang="en-US" sz="5600" dirty="0"/>
              <a:t>?</a:t>
            </a:r>
          </a:p>
        </p:txBody>
      </p:sp>
      <p:sp>
        <p:nvSpPr>
          <p:cNvPr id="3" name="Subtitle 2"/>
          <p:cNvSpPr>
            <a:spLocks noGrp="1"/>
          </p:cNvSpPr>
          <p:nvPr>
            <p:ph idx="1"/>
          </p:nvPr>
        </p:nvSpPr>
        <p:spPr>
          <a:xfrm>
            <a:off x="455612" y="1752600"/>
            <a:ext cx="11277600" cy="4572000"/>
          </a:xfrm>
        </p:spPr>
        <p:txBody>
          <a:bodyPr/>
          <a:lstStyle/>
          <a:p>
            <a:r>
              <a:rPr lang="en-US" sz="3200" b="1" dirty="0">
                <a:solidFill>
                  <a:schemeClr val="accent3"/>
                </a:solidFill>
              </a:rPr>
              <a:t>You will complete an electronic form (eForm) using your </a:t>
            </a:r>
            <a:r>
              <a:rPr lang="en-US" sz="3200" b="1" dirty="0" err="1">
                <a:solidFill>
                  <a:schemeClr val="accent3"/>
                </a:solidFill>
              </a:rPr>
              <a:t>UMassD</a:t>
            </a:r>
            <a:r>
              <a:rPr lang="en-US" sz="3200" b="1" dirty="0">
                <a:solidFill>
                  <a:schemeClr val="accent3"/>
                </a:solidFill>
              </a:rPr>
              <a:t> username and password.</a:t>
            </a:r>
          </a:p>
          <a:p>
            <a:r>
              <a:rPr lang="en-US" sz="3200" b="1" dirty="0">
                <a:solidFill>
                  <a:schemeClr val="accent3"/>
                </a:solidFill>
              </a:rPr>
              <a:t>You will upload the following documents: J-1 Visa, I-94 Record, Entry Stamp, signed DS-2019</a:t>
            </a:r>
            <a:endParaRPr lang="en-US" b="1" dirty="0">
              <a:solidFill>
                <a:schemeClr val="accent5">
                  <a:lumMod val="75000"/>
                </a:schemeClr>
              </a:solidFill>
            </a:endParaRPr>
          </a:p>
          <a:p>
            <a:r>
              <a:rPr lang="en-US" b="1" dirty="0">
                <a:solidFill>
                  <a:schemeClr val="accent5">
                    <a:lumMod val="75000"/>
                  </a:schemeClr>
                </a:solidFill>
              </a:rPr>
              <a:t>Once you submit these documents, verify your US living address, phone # and email address, the ISSC staff can update your SEVIS Record from “Initial” to “Active.”</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24073" t="21621" r="24074" b="24324"/>
          <a:stretch/>
        </p:blipFill>
        <p:spPr>
          <a:xfrm>
            <a:off x="10056812" y="5105400"/>
            <a:ext cx="1219200" cy="1306286"/>
          </a:xfrm>
          <a:prstGeom prst="rect">
            <a:avLst/>
          </a:prstGeom>
        </p:spPr>
      </p:pic>
    </p:spTree>
    <p:extLst>
      <p:ext uri="{BB962C8B-B14F-4D97-AF65-F5344CB8AC3E}">
        <p14:creationId xmlns:p14="http://schemas.microsoft.com/office/powerpoint/2010/main" val="1333634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76200"/>
            <a:ext cx="9220200" cy="1325562"/>
          </a:xfrm>
        </p:spPr>
        <p:txBody>
          <a:bodyPr>
            <a:noAutofit/>
          </a:bodyPr>
          <a:lstStyle/>
          <a:p>
            <a:r>
              <a:rPr lang="en-US" sz="5400" b="1" dirty="0">
                <a:solidFill>
                  <a:schemeClr val="accent3"/>
                </a:solidFill>
              </a:rPr>
              <a:t>J-1 Exchange students</a:t>
            </a:r>
          </a:p>
        </p:txBody>
      </p:sp>
      <p:sp>
        <p:nvSpPr>
          <p:cNvPr id="3" name="Content Placeholder 2"/>
          <p:cNvSpPr>
            <a:spLocks noGrp="1"/>
          </p:cNvSpPr>
          <p:nvPr>
            <p:ph sz="half" idx="1"/>
          </p:nvPr>
        </p:nvSpPr>
        <p:spPr>
          <a:xfrm>
            <a:off x="531813" y="1828800"/>
            <a:ext cx="5257800" cy="4572000"/>
          </a:xfrm>
        </p:spPr>
        <p:txBody>
          <a:bodyPr>
            <a:normAutofit lnSpcReduction="10000"/>
          </a:bodyPr>
          <a:lstStyle/>
          <a:p>
            <a:pPr marL="45720" indent="0" algn="ctr">
              <a:buNone/>
            </a:pPr>
            <a:r>
              <a:rPr lang="en-US" dirty="0"/>
              <a:t>International Programs Office (</a:t>
            </a:r>
            <a:r>
              <a:rPr lang="en-US" b="1" dirty="0"/>
              <a:t>IPO</a:t>
            </a:r>
            <a:r>
              <a:rPr lang="en-US" dirty="0"/>
              <a:t>)</a:t>
            </a:r>
          </a:p>
          <a:p>
            <a:pPr lvl="1"/>
            <a:r>
              <a:rPr lang="en-US" dirty="0">
                <a:solidFill>
                  <a:schemeClr val="accent3"/>
                </a:solidFill>
              </a:rPr>
              <a:t>Success &amp; happiness </a:t>
            </a:r>
            <a:r>
              <a:rPr lang="en-US" dirty="0">
                <a:solidFill>
                  <a:schemeClr val="accent3"/>
                </a:solidFill>
                <a:sym typeface="Wingdings" panose="05000000000000000000" pitchFamily="2" charset="2"/>
              </a:rPr>
              <a:t> </a:t>
            </a:r>
          </a:p>
          <a:p>
            <a:pPr lvl="1"/>
            <a:r>
              <a:rPr lang="en-US" dirty="0">
                <a:solidFill>
                  <a:schemeClr val="accent3"/>
                </a:solidFill>
                <a:sym typeface="Wingdings" panose="05000000000000000000" pitchFamily="2" charset="2"/>
              </a:rPr>
              <a:t>Academic requirements</a:t>
            </a:r>
          </a:p>
          <a:p>
            <a:pPr lvl="1"/>
            <a:r>
              <a:rPr lang="en-US" dirty="0">
                <a:solidFill>
                  <a:schemeClr val="accent3"/>
                </a:solidFill>
                <a:sym typeface="Wingdings" panose="05000000000000000000" pitchFamily="2" charset="2"/>
              </a:rPr>
              <a:t>Advising &amp; processes</a:t>
            </a:r>
          </a:p>
          <a:p>
            <a:pPr lvl="1"/>
            <a:r>
              <a:rPr lang="en-US" dirty="0">
                <a:solidFill>
                  <a:schemeClr val="accent3"/>
                </a:solidFill>
                <a:sym typeface="Wingdings" panose="05000000000000000000" pitchFamily="2" charset="2"/>
              </a:rPr>
              <a:t>Exchange agreement questions</a:t>
            </a:r>
          </a:p>
          <a:p>
            <a:pPr lvl="1"/>
            <a:r>
              <a:rPr lang="en-US" dirty="0">
                <a:solidFill>
                  <a:schemeClr val="accent3"/>
                </a:solidFill>
                <a:sym typeface="Wingdings" panose="05000000000000000000" pitchFamily="2" charset="2"/>
              </a:rPr>
              <a:t>Billing &amp; financial issues</a:t>
            </a:r>
          </a:p>
          <a:p>
            <a:pPr marL="274320" lvl="1" indent="0">
              <a:buNone/>
            </a:pPr>
            <a:endParaRPr lang="en-US" dirty="0">
              <a:solidFill>
                <a:schemeClr val="accent3"/>
              </a:solidFill>
              <a:sym typeface="Wingdings" panose="05000000000000000000" pitchFamily="2" charset="2"/>
            </a:endParaRPr>
          </a:p>
          <a:p>
            <a:pPr marL="457200" lvl="1" indent="0" algn="ctr">
              <a:spcBef>
                <a:spcPts val="0"/>
              </a:spcBef>
              <a:buFontTx/>
              <a:buNone/>
              <a:defRPr/>
            </a:pPr>
            <a:r>
              <a:rPr lang="en-US" dirty="0"/>
              <a:t>Liberal Arts Building</a:t>
            </a:r>
          </a:p>
          <a:p>
            <a:pPr marL="457200" lvl="1" indent="0" algn="ctr">
              <a:spcBef>
                <a:spcPts val="0"/>
              </a:spcBef>
              <a:buFontTx/>
              <a:buNone/>
              <a:defRPr/>
            </a:pPr>
            <a:r>
              <a:rPr lang="en-US" dirty="0"/>
              <a:t>Ground Floor/Room 16</a:t>
            </a:r>
          </a:p>
          <a:p>
            <a:pPr marL="457200" lvl="1" indent="0" algn="ctr">
              <a:spcBef>
                <a:spcPts val="0"/>
              </a:spcBef>
              <a:buFontTx/>
              <a:buNone/>
              <a:defRPr/>
            </a:pPr>
            <a:r>
              <a:rPr lang="en-US" dirty="0"/>
              <a:t>UMass Dartmouth</a:t>
            </a:r>
          </a:p>
          <a:p>
            <a:pPr marL="457200" lvl="1" indent="0" algn="ctr">
              <a:spcBef>
                <a:spcPts val="0"/>
              </a:spcBef>
              <a:buFontTx/>
              <a:buNone/>
              <a:defRPr/>
            </a:pPr>
            <a:r>
              <a:rPr lang="en-US" dirty="0"/>
              <a:t>285 Old Westport Road</a:t>
            </a:r>
          </a:p>
          <a:p>
            <a:pPr marL="457200" lvl="1" indent="0" algn="ctr">
              <a:spcBef>
                <a:spcPts val="0"/>
              </a:spcBef>
              <a:buFontTx/>
              <a:buNone/>
              <a:defRPr/>
            </a:pPr>
            <a:r>
              <a:rPr lang="en-US" dirty="0"/>
              <a:t>North Dartmouth, MA 02747</a:t>
            </a:r>
          </a:p>
          <a:p>
            <a:pPr marL="457200" lvl="1" indent="0" algn="ctr">
              <a:spcBef>
                <a:spcPts val="0"/>
              </a:spcBef>
              <a:buFontTx/>
              <a:buNone/>
              <a:defRPr/>
            </a:pPr>
            <a:r>
              <a:rPr lang="en-US" dirty="0"/>
              <a:t>USA</a:t>
            </a:r>
          </a:p>
          <a:p>
            <a:pPr marL="457200" lvl="1" indent="0" algn="ctr">
              <a:spcBef>
                <a:spcPts val="0"/>
              </a:spcBef>
              <a:buFontTx/>
              <a:buNone/>
              <a:defRPr/>
            </a:pPr>
            <a:r>
              <a:rPr lang="en-US" b="1" dirty="0"/>
              <a:t>508-910-6508</a:t>
            </a:r>
          </a:p>
          <a:p>
            <a:pPr marL="274320" lvl="1" indent="0">
              <a:buNone/>
            </a:pPr>
            <a:endParaRPr lang="en-US" dirty="0">
              <a:solidFill>
                <a:schemeClr val="accent3"/>
              </a:solidFill>
              <a:sym typeface="Wingdings" panose="05000000000000000000" pitchFamily="2" charset="2"/>
            </a:endParaRPr>
          </a:p>
        </p:txBody>
      </p:sp>
      <p:sp>
        <p:nvSpPr>
          <p:cNvPr id="4" name="Content Placeholder 3"/>
          <p:cNvSpPr>
            <a:spLocks noGrp="1"/>
          </p:cNvSpPr>
          <p:nvPr>
            <p:ph sz="half" idx="2"/>
          </p:nvPr>
        </p:nvSpPr>
        <p:spPr>
          <a:xfrm>
            <a:off x="6262478" y="1828800"/>
            <a:ext cx="5470733" cy="4343400"/>
          </a:xfrm>
        </p:spPr>
        <p:txBody>
          <a:bodyPr>
            <a:normAutofit lnSpcReduction="10000"/>
          </a:bodyPr>
          <a:lstStyle/>
          <a:p>
            <a:pPr marL="45720" indent="0" algn="ctr">
              <a:buNone/>
            </a:pPr>
            <a:r>
              <a:rPr lang="en-US" dirty="0"/>
              <a:t>International Student &amp; Scholar Center (</a:t>
            </a:r>
            <a:r>
              <a:rPr lang="en-US" b="1" dirty="0"/>
              <a:t>ISSC</a:t>
            </a:r>
            <a:r>
              <a:rPr lang="en-US" dirty="0"/>
              <a:t>)</a:t>
            </a:r>
          </a:p>
          <a:p>
            <a:pPr lvl="1"/>
            <a:r>
              <a:rPr lang="en-US" dirty="0">
                <a:solidFill>
                  <a:schemeClr val="accent3"/>
                </a:solidFill>
              </a:rPr>
              <a:t>CHECK IN</a:t>
            </a:r>
          </a:p>
          <a:p>
            <a:pPr lvl="1"/>
            <a:r>
              <a:rPr lang="en-US" dirty="0">
                <a:solidFill>
                  <a:schemeClr val="accent3"/>
                </a:solidFill>
              </a:rPr>
              <a:t>VISA COMPLIANCE</a:t>
            </a:r>
          </a:p>
          <a:p>
            <a:pPr lvl="1"/>
            <a:r>
              <a:rPr lang="en-US" dirty="0">
                <a:solidFill>
                  <a:schemeClr val="accent3"/>
                </a:solidFill>
              </a:rPr>
              <a:t>VISA ASSISTANCE</a:t>
            </a:r>
          </a:p>
          <a:p>
            <a:pPr marL="274320" lvl="1" indent="0">
              <a:buNone/>
            </a:pPr>
            <a:endParaRPr lang="en-US" dirty="0">
              <a:solidFill>
                <a:schemeClr val="accent3"/>
              </a:solidFill>
            </a:endParaRPr>
          </a:p>
          <a:p>
            <a:pPr marL="457200" lvl="1" indent="0" algn="ctr">
              <a:spcBef>
                <a:spcPts val="0"/>
              </a:spcBef>
              <a:buFontTx/>
              <a:buNone/>
              <a:defRPr/>
            </a:pPr>
            <a:r>
              <a:rPr lang="en-US" dirty="0"/>
              <a:t>Pine Dale Hall, Suite 7123</a:t>
            </a:r>
          </a:p>
          <a:p>
            <a:pPr marL="457200" lvl="1" indent="0" algn="ctr">
              <a:spcBef>
                <a:spcPts val="0"/>
              </a:spcBef>
              <a:buFontTx/>
              <a:buNone/>
              <a:defRPr/>
            </a:pPr>
            <a:r>
              <a:rPr lang="en-US" dirty="0"/>
              <a:t>UMass Dartmouth</a:t>
            </a:r>
          </a:p>
          <a:p>
            <a:pPr marL="457200" lvl="1" indent="0" algn="ctr">
              <a:spcBef>
                <a:spcPts val="0"/>
              </a:spcBef>
              <a:buFontTx/>
              <a:buNone/>
              <a:defRPr/>
            </a:pPr>
            <a:r>
              <a:rPr lang="en-US" dirty="0"/>
              <a:t>285 Old Westport Road</a:t>
            </a:r>
          </a:p>
          <a:p>
            <a:pPr marL="457200" lvl="1" indent="0" algn="ctr">
              <a:spcBef>
                <a:spcPts val="0"/>
              </a:spcBef>
              <a:buFontTx/>
              <a:buNone/>
              <a:defRPr/>
            </a:pPr>
            <a:r>
              <a:rPr lang="en-US" dirty="0"/>
              <a:t>North Dartmouth, MA 02747</a:t>
            </a:r>
          </a:p>
          <a:p>
            <a:pPr marL="457200" lvl="1" indent="0" algn="ctr">
              <a:spcBef>
                <a:spcPts val="0"/>
              </a:spcBef>
              <a:buFontTx/>
              <a:buNone/>
              <a:defRPr/>
            </a:pPr>
            <a:r>
              <a:rPr lang="en-US" dirty="0"/>
              <a:t>USA</a:t>
            </a:r>
          </a:p>
          <a:p>
            <a:pPr marL="457200" lvl="1" indent="0" algn="ctr">
              <a:spcBef>
                <a:spcPts val="0"/>
              </a:spcBef>
              <a:buFontTx/>
              <a:buNone/>
              <a:defRPr/>
            </a:pPr>
            <a:r>
              <a:rPr lang="en-US" b="1" dirty="0"/>
              <a:t>508.910.6633</a:t>
            </a:r>
          </a:p>
          <a:p>
            <a:pPr marL="274320" lvl="1" indent="0" algn="r">
              <a:buNone/>
            </a:pPr>
            <a:endParaRPr lang="en-US" dirty="0">
              <a:solidFill>
                <a:schemeClr val="accent3"/>
              </a:solidFill>
            </a:endParaRPr>
          </a:p>
        </p:txBody>
      </p:sp>
    </p:spTree>
    <p:extLst>
      <p:ext uri="{BB962C8B-B14F-4D97-AF65-F5344CB8AC3E}">
        <p14:creationId xmlns:p14="http://schemas.microsoft.com/office/powerpoint/2010/main" val="152010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2" y="533400"/>
            <a:ext cx="7543798" cy="914400"/>
          </a:xfrm>
        </p:spPr>
        <p:txBody>
          <a:bodyPr>
            <a:normAutofit/>
          </a:bodyPr>
          <a:lstStyle/>
          <a:p>
            <a:r>
              <a:rPr lang="en-US" sz="4400" b="1" dirty="0"/>
              <a:t>Let’s talk about:</a:t>
            </a:r>
          </a:p>
        </p:txBody>
      </p:sp>
      <p:sp>
        <p:nvSpPr>
          <p:cNvPr id="3" name="Content Placeholder 2"/>
          <p:cNvSpPr>
            <a:spLocks noGrp="1"/>
          </p:cNvSpPr>
          <p:nvPr>
            <p:ph idx="1"/>
          </p:nvPr>
        </p:nvSpPr>
        <p:spPr>
          <a:xfrm>
            <a:off x="1827212" y="1600200"/>
            <a:ext cx="9982200" cy="3505200"/>
          </a:xfrm>
        </p:spPr>
        <p:txBody>
          <a:bodyPr>
            <a:normAutofit/>
          </a:bodyPr>
          <a:lstStyle/>
          <a:p>
            <a:r>
              <a:rPr lang="en-US" sz="4400" b="1" dirty="0">
                <a:solidFill>
                  <a:schemeClr val="accent3"/>
                </a:solidFill>
              </a:rPr>
              <a:t>The J-1 Visa</a:t>
            </a:r>
          </a:p>
          <a:p>
            <a:r>
              <a:rPr lang="en-US" sz="4400" b="1" dirty="0">
                <a:solidFill>
                  <a:schemeClr val="accent3"/>
                </a:solidFill>
              </a:rPr>
              <a:t>How to Maintain Status</a:t>
            </a:r>
          </a:p>
          <a:p>
            <a:r>
              <a:rPr lang="en-US" sz="4400" b="1" dirty="0">
                <a:solidFill>
                  <a:schemeClr val="accent3"/>
                </a:solidFill>
              </a:rPr>
              <a:t>Employment</a:t>
            </a:r>
          </a:p>
          <a:p>
            <a:r>
              <a:rPr lang="en-US" sz="4400" b="1" dirty="0">
                <a:solidFill>
                  <a:schemeClr val="accent3"/>
                </a:solidFill>
              </a:rPr>
              <a:t>Resources/Communication</a:t>
            </a:r>
          </a:p>
        </p:txBody>
      </p:sp>
      <p:sp>
        <p:nvSpPr>
          <p:cNvPr id="4" name="Rectangle 3"/>
          <p:cNvSpPr/>
          <p:nvPr/>
        </p:nvSpPr>
        <p:spPr>
          <a:xfrm>
            <a:off x="74612" y="5105400"/>
            <a:ext cx="11734800" cy="1569660"/>
          </a:xfrm>
          <a:prstGeom prst="rect">
            <a:avLst/>
          </a:prstGeom>
        </p:spPr>
        <p:txBody>
          <a:bodyPr wrap="square">
            <a:spAutoFit/>
          </a:bodyPr>
          <a:lstStyle/>
          <a:p>
            <a:pPr algn="ctr">
              <a:buFontTx/>
              <a:buNone/>
            </a:pPr>
            <a:r>
              <a:rPr lang="en-US" sz="2400" dirty="0">
                <a:solidFill>
                  <a:srgbClr val="FF0000"/>
                </a:solidFill>
              </a:rPr>
              <a:t>You MUST know this information to be successful during your time in the US. </a:t>
            </a:r>
            <a:r>
              <a:rPr lang="en-US" sz="2400" dirty="0"/>
              <a:t>Just as students have certain regulations that must be followed to maintain status, the ISSC staff as representatives of the University have regulations to follow as well.</a:t>
            </a:r>
          </a:p>
        </p:txBody>
      </p:sp>
    </p:spTree>
    <p:extLst>
      <p:ext uri="{BB962C8B-B14F-4D97-AF65-F5344CB8AC3E}">
        <p14:creationId xmlns:p14="http://schemas.microsoft.com/office/powerpoint/2010/main" val="1175140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8800" dirty="0"/>
              <a:t>J-1</a:t>
            </a:r>
          </a:p>
        </p:txBody>
      </p:sp>
      <p:sp>
        <p:nvSpPr>
          <p:cNvPr id="3" name="Content Placeholder 2"/>
          <p:cNvSpPr>
            <a:spLocks noGrp="1"/>
          </p:cNvSpPr>
          <p:nvPr>
            <p:ph idx="1"/>
          </p:nvPr>
        </p:nvSpPr>
        <p:spPr>
          <a:xfrm>
            <a:off x="608012" y="1676400"/>
            <a:ext cx="3200400" cy="4495800"/>
          </a:xfrm>
        </p:spPr>
        <p:txBody>
          <a:bodyPr>
            <a:normAutofit fontScale="92500" lnSpcReduction="10000"/>
          </a:bodyPr>
          <a:lstStyle/>
          <a:p>
            <a:r>
              <a:rPr lang="en-US" b="1" dirty="0">
                <a:solidFill>
                  <a:schemeClr val="accent3"/>
                </a:solidFill>
              </a:rPr>
              <a:t>Under both the </a:t>
            </a:r>
            <a:r>
              <a:rPr lang="en-US" b="1" u="sng" dirty="0">
                <a:solidFill>
                  <a:schemeClr val="accent3"/>
                </a:solidFill>
              </a:rPr>
              <a:t>Department of Homeland Security </a:t>
            </a:r>
            <a:r>
              <a:rPr lang="en-US" b="1" dirty="0">
                <a:solidFill>
                  <a:schemeClr val="accent3"/>
                </a:solidFill>
              </a:rPr>
              <a:t>and the </a:t>
            </a:r>
            <a:r>
              <a:rPr lang="en-US" b="1" u="sng" dirty="0">
                <a:solidFill>
                  <a:schemeClr val="accent3"/>
                </a:solidFill>
              </a:rPr>
              <a:t>Department of State</a:t>
            </a:r>
          </a:p>
          <a:p>
            <a:r>
              <a:rPr lang="en-US" b="1" dirty="0">
                <a:solidFill>
                  <a:schemeClr val="accent3"/>
                </a:solidFill>
              </a:rPr>
              <a:t>Exchange Visitors participate in the Exchange Visitor Program within a particular EV category (20):</a:t>
            </a:r>
          </a:p>
          <a:p>
            <a:pPr marL="45720" indent="0">
              <a:buNone/>
            </a:pPr>
            <a:r>
              <a:rPr lang="en-US" b="1" dirty="0">
                <a:solidFill>
                  <a:schemeClr val="accent3"/>
                </a:solidFill>
              </a:rPr>
              <a:t>* Indicates categories available at UMass Dartmouth</a:t>
            </a:r>
          </a:p>
          <a:p>
            <a:pPr marL="45720" indent="0">
              <a:buNone/>
            </a:pPr>
            <a:endParaRPr lang="en-US" b="1" dirty="0">
              <a:solidFill>
                <a:schemeClr val="accent3"/>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549427010"/>
              </p:ext>
            </p:extLst>
          </p:nvPr>
        </p:nvGraphicFramePr>
        <p:xfrm>
          <a:off x="4138792" y="1447800"/>
          <a:ext cx="6553200" cy="4663440"/>
        </p:xfrm>
        <a:graphic>
          <a:graphicData uri="http://schemas.openxmlformats.org/drawingml/2006/table">
            <a:tbl>
              <a:tblPr firstRow="1" bandRow="1">
                <a:tableStyleId>{073A0DAA-6AF3-43AB-8588-CEC1D06C72B9}</a:tableStyleId>
              </a:tblPr>
              <a:tblGrid>
                <a:gridCol w="32766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289560">
                <a:tc>
                  <a:txBody>
                    <a:bodyPr/>
                    <a:lstStyle/>
                    <a:p>
                      <a:pPr algn="ctr"/>
                      <a:r>
                        <a:rPr lang="en-US" dirty="0"/>
                        <a:t>Most common</a:t>
                      </a:r>
                      <a:r>
                        <a:rPr lang="en-US" baseline="0" dirty="0"/>
                        <a:t> in higher education:</a:t>
                      </a:r>
                      <a:endParaRPr lang="en-US" dirty="0"/>
                    </a:p>
                  </a:txBody>
                  <a:tcPr/>
                </a:tc>
                <a:tc>
                  <a:txBody>
                    <a:bodyPr/>
                    <a:lstStyle/>
                    <a:p>
                      <a:pPr algn="ctr"/>
                      <a:r>
                        <a:rPr lang="en-US" dirty="0"/>
                        <a:t>Other exchange visitor categories:</a:t>
                      </a:r>
                    </a:p>
                  </a:txBody>
                  <a:tcPr/>
                </a:tc>
                <a:extLst>
                  <a:ext uri="{0D108BD9-81ED-4DB2-BD59-A6C34878D82A}">
                    <a16:rowId xmlns:a16="http://schemas.microsoft.com/office/drawing/2014/main" val="10000"/>
                  </a:ext>
                </a:extLst>
              </a:tr>
              <a:tr h="260350">
                <a:tc>
                  <a:txBody>
                    <a:bodyPr/>
                    <a:lstStyle/>
                    <a:p>
                      <a:pPr algn="ctr"/>
                      <a:r>
                        <a:rPr lang="en-US" dirty="0"/>
                        <a:t>Student</a:t>
                      </a:r>
                      <a:r>
                        <a:rPr lang="en-US" baseline="0" dirty="0"/>
                        <a:t> Non-Degree*</a:t>
                      </a:r>
                      <a:endParaRPr lang="en-US" dirty="0"/>
                    </a:p>
                  </a:txBody>
                  <a:tcPr/>
                </a:tc>
                <a:tc>
                  <a:txBody>
                    <a:bodyPr/>
                    <a:lstStyle/>
                    <a:p>
                      <a:pPr algn="ctr"/>
                      <a:r>
                        <a:rPr lang="en-US" dirty="0"/>
                        <a:t>Student Secondary</a:t>
                      </a:r>
                    </a:p>
                  </a:txBody>
                  <a:tcPr/>
                </a:tc>
                <a:extLst>
                  <a:ext uri="{0D108BD9-81ED-4DB2-BD59-A6C34878D82A}">
                    <a16:rowId xmlns:a16="http://schemas.microsoft.com/office/drawing/2014/main" val="10001"/>
                  </a:ext>
                </a:extLst>
              </a:tr>
              <a:tr h="260350">
                <a:tc>
                  <a:txBody>
                    <a:bodyPr/>
                    <a:lstStyle/>
                    <a:p>
                      <a:pPr algn="ctr"/>
                      <a:r>
                        <a:rPr lang="en-US" dirty="0"/>
                        <a:t>Student Associate</a:t>
                      </a:r>
                    </a:p>
                  </a:txBody>
                  <a:tcPr/>
                </a:tc>
                <a:tc>
                  <a:txBody>
                    <a:bodyPr/>
                    <a:lstStyle/>
                    <a:p>
                      <a:pPr algn="ctr"/>
                      <a:r>
                        <a:rPr lang="en-US" dirty="0"/>
                        <a:t>Trainee</a:t>
                      </a:r>
                    </a:p>
                  </a:txBody>
                  <a:tcPr/>
                </a:tc>
                <a:extLst>
                  <a:ext uri="{0D108BD9-81ED-4DB2-BD59-A6C34878D82A}">
                    <a16:rowId xmlns:a16="http://schemas.microsoft.com/office/drawing/2014/main" val="10002"/>
                  </a:ext>
                </a:extLst>
              </a:tr>
              <a:tr h="260350">
                <a:tc>
                  <a:txBody>
                    <a:bodyPr/>
                    <a:lstStyle/>
                    <a:p>
                      <a:pPr algn="ctr"/>
                      <a:r>
                        <a:rPr lang="en-US" dirty="0"/>
                        <a:t>Student Bachelors*</a:t>
                      </a:r>
                    </a:p>
                  </a:txBody>
                  <a:tcPr/>
                </a:tc>
                <a:tc>
                  <a:txBody>
                    <a:bodyPr/>
                    <a:lstStyle/>
                    <a:p>
                      <a:pPr algn="ctr"/>
                      <a:r>
                        <a:rPr lang="en-US" dirty="0"/>
                        <a:t>Intern</a:t>
                      </a:r>
                    </a:p>
                  </a:txBody>
                  <a:tcPr/>
                </a:tc>
                <a:extLst>
                  <a:ext uri="{0D108BD9-81ED-4DB2-BD59-A6C34878D82A}">
                    <a16:rowId xmlns:a16="http://schemas.microsoft.com/office/drawing/2014/main" val="10003"/>
                  </a:ext>
                </a:extLst>
              </a:tr>
              <a:tr h="260350">
                <a:tc>
                  <a:txBody>
                    <a:bodyPr/>
                    <a:lstStyle/>
                    <a:p>
                      <a:pPr algn="ctr"/>
                      <a:r>
                        <a:rPr lang="en-US" dirty="0"/>
                        <a:t>Student Masters*</a:t>
                      </a:r>
                    </a:p>
                  </a:txBody>
                  <a:tcPr/>
                </a:tc>
                <a:tc>
                  <a:txBody>
                    <a:bodyPr/>
                    <a:lstStyle/>
                    <a:p>
                      <a:pPr algn="ctr"/>
                      <a:r>
                        <a:rPr lang="en-US" dirty="0"/>
                        <a:t>Teacher</a:t>
                      </a:r>
                    </a:p>
                  </a:txBody>
                  <a:tcPr/>
                </a:tc>
                <a:extLst>
                  <a:ext uri="{0D108BD9-81ED-4DB2-BD59-A6C34878D82A}">
                    <a16:rowId xmlns:a16="http://schemas.microsoft.com/office/drawing/2014/main" val="10004"/>
                  </a:ext>
                </a:extLst>
              </a:tr>
              <a:tr h="260350">
                <a:tc>
                  <a:txBody>
                    <a:bodyPr/>
                    <a:lstStyle/>
                    <a:p>
                      <a:pPr algn="ctr"/>
                      <a:r>
                        <a:rPr lang="en-US" dirty="0"/>
                        <a:t>Student Doctorate*</a:t>
                      </a:r>
                    </a:p>
                  </a:txBody>
                  <a:tcPr/>
                </a:tc>
                <a:tc>
                  <a:txBody>
                    <a:bodyPr/>
                    <a:lstStyle/>
                    <a:p>
                      <a:pPr algn="ctr"/>
                      <a:r>
                        <a:rPr lang="en-US" dirty="0"/>
                        <a:t>Au pair</a:t>
                      </a:r>
                    </a:p>
                  </a:txBody>
                  <a:tcPr/>
                </a:tc>
                <a:extLst>
                  <a:ext uri="{0D108BD9-81ED-4DB2-BD59-A6C34878D82A}">
                    <a16:rowId xmlns:a16="http://schemas.microsoft.com/office/drawing/2014/main" val="10005"/>
                  </a:ext>
                </a:extLst>
              </a:tr>
              <a:tr h="260350">
                <a:tc>
                  <a:txBody>
                    <a:bodyPr/>
                    <a:lstStyle/>
                    <a:p>
                      <a:pPr algn="ctr"/>
                      <a:r>
                        <a:rPr lang="en-US" dirty="0"/>
                        <a:t>Student Intern*</a:t>
                      </a:r>
                    </a:p>
                  </a:txBody>
                  <a:tcPr/>
                </a:tc>
                <a:tc>
                  <a:txBody>
                    <a:bodyPr/>
                    <a:lstStyle/>
                    <a:p>
                      <a:pPr algn="ctr"/>
                      <a:r>
                        <a:rPr lang="en-US" dirty="0"/>
                        <a:t>Camp Counselor</a:t>
                      </a:r>
                    </a:p>
                  </a:txBody>
                  <a:tcPr/>
                </a:tc>
                <a:extLst>
                  <a:ext uri="{0D108BD9-81ED-4DB2-BD59-A6C34878D82A}">
                    <a16:rowId xmlns:a16="http://schemas.microsoft.com/office/drawing/2014/main" val="10006"/>
                  </a:ext>
                </a:extLst>
              </a:tr>
              <a:tr h="260350">
                <a:tc>
                  <a:txBody>
                    <a:bodyPr/>
                    <a:lstStyle/>
                    <a:p>
                      <a:pPr algn="ctr"/>
                      <a:r>
                        <a:rPr lang="en-US" dirty="0"/>
                        <a:t>Research Scholar*</a:t>
                      </a:r>
                    </a:p>
                  </a:txBody>
                  <a:tcPr/>
                </a:tc>
                <a:tc>
                  <a:txBody>
                    <a:bodyPr/>
                    <a:lstStyle/>
                    <a:p>
                      <a:pPr algn="ctr"/>
                      <a:r>
                        <a:rPr lang="en-US" dirty="0"/>
                        <a:t>Government Visitor</a:t>
                      </a:r>
                    </a:p>
                  </a:txBody>
                  <a:tcPr/>
                </a:tc>
                <a:extLst>
                  <a:ext uri="{0D108BD9-81ED-4DB2-BD59-A6C34878D82A}">
                    <a16:rowId xmlns:a16="http://schemas.microsoft.com/office/drawing/2014/main" val="10007"/>
                  </a:ext>
                </a:extLst>
              </a:tr>
              <a:tr h="260350">
                <a:tc>
                  <a:txBody>
                    <a:bodyPr/>
                    <a:lstStyle/>
                    <a:p>
                      <a:pPr algn="ctr"/>
                      <a:r>
                        <a:rPr lang="en-US" dirty="0"/>
                        <a:t>Short-Term Scholar*</a:t>
                      </a:r>
                    </a:p>
                  </a:txBody>
                  <a:tcPr/>
                </a:tc>
                <a:tc>
                  <a:txBody>
                    <a:bodyPr/>
                    <a:lstStyle/>
                    <a:p>
                      <a:pPr algn="ctr"/>
                      <a:r>
                        <a:rPr lang="en-US" dirty="0"/>
                        <a:t>Summer Work/Travel</a:t>
                      </a:r>
                    </a:p>
                  </a:txBody>
                  <a:tcPr/>
                </a:tc>
                <a:extLst>
                  <a:ext uri="{0D108BD9-81ED-4DB2-BD59-A6C34878D82A}">
                    <a16:rowId xmlns:a16="http://schemas.microsoft.com/office/drawing/2014/main" val="10008"/>
                  </a:ext>
                </a:extLst>
              </a:tr>
              <a:tr h="260350">
                <a:tc>
                  <a:txBody>
                    <a:bodyPr/>
                    <a:lstStyle/>
                    <a:p>
                      <a:pPr algn="ctr"/>
                      <a:r>
                        <a:rPr lang="en-US" dirty="0"/>
                        <a:t>Professor</a:t>
                      </a:r>
                    </a:p>
                  </a:txBody>
                  <a:tcPr/>
                </a:tc>
                <a:tc>
                  <a:txBody>
                    <a:bodyPr/>
                    <a:lstStyle/>
                    <a:p>
                      <a:pPr algn="ctr"/>
                      <a:r>
                        <a:rPr lang="en-US" dirty="0"/>
                        <a:t>International Visitor</a:t>
                      </a:r>
                    </a:p>
                  </a:txBody>
                  <a:tcPr/>
                </a:tc>
                <a:extLst>
                  <a:ext uri="{0D108BD9-81ED-4DB2-BD59-A6C34878D82A}">
                    <a16:rowId xmlns:a16="http://schemas.microsoft.com/office/drawing/2014/main" val="10009"/>
                  </a:ext>
                </a:extLst>
              </a:tr>
              <a:tr h="260350">
                <a:tc>
                  <a:txBody>
                    <a:bodyPr/>
                    <a:lstStyle/>
                    <a:p>
                      <a:pPr algn="ctr"/>
                      <a:r>
                        <a:rPr lang="en-US" dirty="0">
                          <a:solidFill>
                            <a:srgbClr val="FF0000"/>
                          </a:solidFill>
                        </a:rPr>
                        <a:t>Specialist</a:t>
                      </a:r>
                    </a:p>
                  </a:txBody>
                  <a:tcPr/>
                </a:tc>
                <a:tc>
                  <a:txBody>
                    <a:bodyPr/>
                    <a:lstStyle/>
                    <a:p>
                      <a:pPr algn="ctr"/>
                      <a:endParaRPr lang="en-US" dirty="0"/>
                    </a:p>
                  </a:txBody>
                  <a:tcPr/>
                </a:tc>
                <a:extLst>
                  <a:ext uri="{0D108BD9-81ED-4DB2-BD59-A6C34878D82A}">
                    <a16:rowId xmlns:a16="http://schemas.microsoft.com/office/drawing/2014/main" val="10010"/>
                  </a:ext>
                </a:extLst>
              </a:tr>
              <a:tr h="260350">
                <a:tc>
                  <a:txBody>
                    <a:bodyPr/>
                    <a:lstStyle/>
                    <a:p>
                      <a:pPr algn="ctr"/>
                      <a:r>
                        <a:rPr lang="en-US" dirty="0">
                          <a:solidFill>
                            <a:srgbClr val="FF0000"/>
                          </a:solidFill>
                        </a:rPr>
                        <a:t>Alien Physician</a:t>
                      </a:r>
                    </a:p>
                  </a:txBody>
                  <a:tcPr/>
                </a:tc>
                <a:tc>
                  <a:txBody>
                    <a:bodyPr/>
                    <a:lstStyle/>
                    <a:p>
                      <a:pPr algn="ctr"/>
                      <a:endParaRPr lang="en-US" dirty="0"/>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467723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8800" dirty="0"/>
              <a:t>J-1</a:t>
            </a:r>
          </a:p>
        </p:txBody>
      </p:sp>
      <p:sp>
        <p:nvSpPr>
          <p:cNvPr id="3" name="Content Placeholder 2"/>
          <p:cNvSpPr>
            <a:spLocks noGrp="1"/>
          </p:cNvSpPr>
          <p:nvPr>
            <p:ph idx="1"/>
          </p:nvPr>
        </p:nvSpPr>
        <p:spPr>
          <a:xfrm>
            <a:off x="303212" y="1447800"/>
            <a:ext cx="11582400" cy="5257800"/>
          </a:xfrm>
        </p:spPr>
        <p:txBody>
          <a:bodyPr>
            <a:noAutofit/>
          </a:bodyPr>
          <a:lstStyle/>
          <a:p>
            <a:r>
              <a:rPr lang="en-US" sz="2800" b="1" dirty="0">
                <a:solidFill>
                  <a:schemeClr val="accent3"/>
                </a:solidFill>
              </a:rPr>
              <a:t>Funding for the participant is in part provided by home country and/or host institution or both as part of the agreement</a:t>
            </a:r>
          </a:p>
          <a:p>
            <a:r>
              <a:rPr lang="en-US" sz="2800" b="1" dirty="0">
                <a:solidFill>
                  <a:schemeClr val="accent3"/>
                </a:solidFill>
              </a:rPr>
              <a:t>In the academic program for one or more semesters depending on the academic program</a:t>
            </a:r>
          </a:p>
          <a:p>
            <a:r>
              <a:rPr lang="en-US" sz="2800" b="1" dirty="0">
                <a:solidFill>
                  <a:schemeClr val="accent3"/>
                </a:solidFill>
              </a:rPr>
              <a:t>Degree seeking student is registered at University until the degree is completed</a:t>
            </a:r>
          </a:p>
          <a:p>
            <a:r>
              <a:rPr lang="en-US" sz="2800" b="1" dirty="0">
                <a:solidFill>
                  <a:schemeClr val="accent3"/>
                </a:solidFill>
              </a:rPr>
              <a:t>The non-degree J exchange student will return to their home institution to complete degree program after one or two semesters</a:t>
            </a:r>
          </a:p>
          <a:p>
            <a:r>
              <a:rPr lang="en-US" sz="2800" b="1" dirty="0">
                <a:solidFill>
                  <a:schemeClr val="accent3"/>
                </a:solidFill>
              </a:rPr>
              <a:t>Must maintain full time registration and good academic standing</a:t>
            </a:r>
          </a:p>
        </p:txBody>
      </p:sp>
    </p:spTree>
    <p:extLst>
      <p:ext uri="{BB962C8B-B14F-4D97-AF65-F5344CB8AC3E}">
        <p14:creationId xmlns:p14="http://schemas.microsoft.com/office/powerpoint/2010/main" val="147997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8800" dirty="0"/>
              <a:t>J-1</a:t>
            </a:r>
            <a:r>
              <a:rPr lang="en-US" sz="5400" dirty="0"/>
              <a:t> status</a:t>
            </a:r>
            <a:endParaRPr lang="en-US" sz="8800" dirty="0"/>
          </a:p>
        </p:txBody>
      </p:sp>
      <p:sp>
        <p:nvSpPr>
          <p:cNvPr id="3" name="Content Placeholder 2"/>
          <p:cNvSpPr>
            <a:spLocks noGrp="1"/>
          </p:cNvSpPr>
          <p:nvPr>
            <p:ph idx="1"/>
          </p:nvPr>
        </p:nvSpPr>
        <p:spPr>
          <a:xfrm>
            <a:off x="150812" y="1600200"/>
            <a:ext cx="11887200" cy="5257800"/>
          </a:xfrm>
        </p:spPr>
        <p:txBody>
          <a:bodyPr>
            <a:normAutofit fontScale="77500" lnSpcReduction="20000"/>
          </a:bodyPr>
          <a:lstStyle/>
          <a:p>
            <a:pPr>
              <a:buNone/>
            </a:pPr>
            <a:r>
              <a:rPr lang="en-US" sz="3200" b="1" dirty="0">
                <a:solidFill>
                  <a:schemeClr val="tx2"/>
                </a:solidFill>
                <a:latin typeface="Arial" charset="0"/>
              </a:rPr>
              <a:t>Status</a:t>
            </a:r>
            <a:r>
              <a:rPr lang="en-US" sz="3200" b="1" dirty="0">
                <a:solidFill>
                  <a:schemeClr val="accent3"/>
                </a:solidFill>
                <a:latin typeface="Arial" charset="0"/>
              </a:rPr>
              <a:t> refers to the </a:t>
            </a:r>
            <a:r>
              <a:rPr lang="en-US" sz="3200" b="1" u="sng" dirty="0">
                <a:solidFill>
                  <a:schemeClr val="accent3"/>
                </a:solidFill>
                <a:latin typeface="Arial" charset="0"/>
              </a:rPr>
              <a:t>actual activity</a:t>
            </a:r>
            <a:r>
              <a:rPr lang="en-US" sz="3200" b="1" dirty="0">
                <a:solidFill>
                  <a:schemeClr val="accent3"/>
                </a:solidFill>
                <a:latin typeface="Arial" charset="0"/>
              </a:rPr>
              <a:t> for which a person has been admitted to the United States.</a:t>
            </a:r>
          </a:p>
          <a:p>
            <a:pPr>
              <a:buNone/>
            </a:pPr>
            <a:r>
              <a:rPr lang="en-US" sz="3200" b="1" dirty="0">
                <a:solidFill>
                  <a:schemeClr val="accent3"/>
                </a:solidFill>
                <a:latin typeface="Arial" charset="0"/>
              </a:rPr>
              <a:t>For example…for J-1 students that activity is being a “student.” Not maintaining status means not participating in the actions of a student. </a:t>
            </a:r>
          </a:p>
          <a:p>
            <a:pPr>
              <a:buNone/>
            </a:pPr>
            <a:endParaRPr lang="en-US" sz="3100" dirty="0">
              <a:solidFill>
                <a:schemeClr val="accent3"/>
              </a:solidFill>
              <a:latin typeface="Arial" charset="0"/>
            </a:endParaRPr>
          </a:p>
          <a:p>
            <a:pPr marL="342900" lvl="1" indent="-342900" algn="just">
              <a:buBlip>
                <a:blip r:embed="rId2"/>
              </a:buBlip>
              <a:defRPr/>
            </a:pPr>
            <a:r>
              <a:rPr lang="en-US" sz="3100" dirty="0">
                <a:ea typeface="ＭＳ Ｐゴシック" pitchFamily="34" charset="-128"/>
                <a:cs typeface="ＭＳ Ｐゴシック" pitchFamily="-123" charset="-128"/>
              </a:rPr>
              <a:t>You may be part of a formal exchange program between your school and UMass Dartmouth</a:t>
            </a:r>
            <a:endParaRPr lang="en-US" sz="1300" dirty="0">
              <a:ea typeface="ＭＳ Ｐゴシック" pitchFamily="34" charset="-128"/>
              <a:cs typeface="ＭＳ Ｐゴシック" pitchFamily="-123" charset="-128"/>
            </a:endParaRPr>
          </a:p>
          <a:p>
            <a:pPr marL="0" lvl="1" indent="0" algn="just">
              <a:buNone/>
              <a:defRPr/>
            </a:pPr>
            <a:endParaRPr lang="en-US" sz="1000" dirty="0">
              <a:ea typeface="ＭＳ Ｐゴシック" pitchFamily="34" charset="-128"/>
              <a:cs typeface="ＭＳ Ｐゴシック" pitchFamily="-123" charset="-128"/>
            </a:endParaRPr>
          </a:p>
          <a:p>
            <a:pPr marL="342900" lvl="1" indent="-342900" algn="just">
              <a:buBlip>
                <a:blip r:embed="rId2"/>
              </a:buBlip>
              <a:defRPr/>
            </a:pPr>
            <a:r>
              <a:rPr lang="en-US" sz="3100" dirty="0">
                <a:ea typeface="ＭＳ Ｐゴシック" pitchFamily="34" charset="-128"/>
                <a:cs typeface="ＭＳ Ｐゴシック" pitchFamily="-123" charset="-128"/>
              </a:rPr>
              <a:t>Or you are here to seek a degree or for a specific academic program and you are funded by an institution, school, or government agency such as the US Fulbright, or another agency in your home country — not just by personal funds.</a:t>
            </a:r>
          </a:p>
          <a:p>
            <a:pPr marL="0" lvl="1" indent="0" algn="just">
              <a:buNone/>
              <a:defRPr/>
            </a:pPr>
            <a:endParaRPr lang="en-US" sz="1000" dirty="0">
              <a:ea typeface="ＭＳ Ｐゴシック" pitchFamily="34" charset="-128"/>
              <a:cs typeface="ＭＳ Ｐゴシック" pitchFamily="-123" charset="-128"/>
            </a:endParaRPr>
          </a:p>
          <a:p>
            <a:pPr marL="342900" lvl="1" indent="-342900" algn="just">
              <a:buBlip>
                <a:blip r:embed="rId2"/>
              </a:buBlip>
              <a:defRPr/>
            </a:pPr>
            <a:r>
              <a:rPr lang="en-US" sz="3100" dirty="0">
                <a:ea typeface="ＭＳ Ｐゴシック" pitchFamily="34" charset="-128"/>
                <a:cs typeface="ＭＳ Ｐゴシック" pitchFamily="-123" charset="-128"/>
              </a:rPr>
              <a:t>You must be and remain a </a:t>
            </a:r>
            <a:r>
              <a:rPr lang="en-US" sz="3100" b="1" dirty="0">
                <a:ea typeface="ＭＳ Ｐゴシック" pitchFamily="34" charset="-128"/>
                <a:cs typeface="ＭＳ Ｐゴシック" pitchFamily="-123" charset="-128"/>
              </a:rPr>
              <a:t>full time student</a:t>
            </a:r>
            <a:r>
              <a:rPr lang="en-US" sz="3100" dirty="0">
                <a:ea typeface="ＭＳ Ｐゴシック" pitchFamily="34" charset="-128"/>
                <a:cs typeface="ＭＳ Ｐゴシック" pitchFamily="-123" charset="-128"/>
              </a:rPr>
              <a:t>, in good academic standing, working toward a formally defined academic program (a specially formulated program under an exchange agreement, or, in some cases, a degree program).</a:t>
            </a:r>
          </a:p>
          <a:p>
            <a:pPr>
              <a:buNone/>
            </a:pPr>
            <a:endParaRPr lang="en-US" sz="3200" dirty="0">
              <a:solidFill>
                <a:schemeClr val="accent3"/>
              </a:solidFill>
              <a:latin typeface="Arial" charset="0"/>
            </a:endParaRPr>
          </a:p>
          <a:p>
            <a:endParaRPr lang="en-US" b="1" dirty="0">
              <a:solidFill>
                <a:schemeClr val="accent3"/>
              </a:solidFill>
            </a:endParaRPr>
          </a:p>
        </p:txBody>
      </p:sp>
    </p:spTree>
    <p:extLst>
      <p:ext uri="{BB962C8B-B14F-4D97-AF65-F5344CB8AC3E}">
        <p14:creationId xmlns:p14="http://schemas.microsoft.com/office/powerpoint/2010/main" val="216072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4800" dirty="0"/>
              <a:t>The</a:t>
            </a:r>
            <a:r>
              <a:rPr lang="en-US" sz="8800" dirty="0"/>
              <a:t> VISA</a:t>
            </a:r>
          </a:p>
        </p:txBody>
      </p:sp>
      <p:sp>
        <p:nvSpPr>
          <p:cNvPr id="3" name="Content Placeholder 2"/>
          <p:cNvSpPr>
            <a:spLocks noGrp="1"/>
          </p:cNvSpPr>
          <p:nvPr>
            <p:ph idx="1"/>
          </p:nvPr>
        </p:nvSpPr>
        <p:spPr>
          <a:xfrm>
            <a:off x="608012" y="1600200"/>
            <a:ext cx="4343400" cy="4267200"/>
          </a:xfrm>
        </p:spPr>
        <p:txBody>
          <a:bodyPr>
            <a:normAutofit fontScale="92500" lnSpcReduction="10000"/>
          </a:bodyPr>
          <a:lstStyle/>
          <a:p>
            <a:pPr>
              <a:buNone/>
            </a:pPr>
            <a:r>
              <a:rPr lang="en-US" sz="2800" dirty="0">
                <a:latin typeface="Arial" charset="0"/>
              </a:rPr>
              <a:t>The visa is a document in the passport. It is authorization from the US Department of State to present yourself at a port or point of entry to the United States and request admission to enter the US in a particular status. For example, your J-1 visa indicates that you wished to enter the US as a J-1 “student.”</a:t>
            </a:r>
          </a:p>
          <a:p>
            <a:pPr>
              <a:buNone/>
            </a:pPr>
            <a:endParaRPr lang="en-US" sz="3200" dirty="0">
              <a:solidFill>
                <a:schemeClr val="accent3"/>
              </a:solidFill>
              <a:latin typeface="Arial" charset="0"/>
            </a:endParaRPr>
          </a:p>
          <a:p>
            <a:endParaRPr lang="en-US" b="1" dirty="0">
              <a:solidFill>
                <a:schemeClr val="accent3"/>
              </a:solidFill>
            </a:endParaRPr>
          </a:p>
        </p:txBody>
      </p:sp>
      <p:pic>
        <p:nvPicPr>
          <p:cNvPr id="4" name="Picture 2"/>
          <p:cNvPicPr>
            <a:picLocks noChangeAspect="1" noChangeArrowheads="1"/>
          </p:cNvPicPr>
          <p:nvPr/>
        </p:nvPicPr>
        <p:blipFill>
          <a:blip r:embed="rId2" cstate="print"/>
          <a:srcRect/>
          <a:stretch>
            <a:fillRect/>
          </a:stretch>
        </p:blipFill>
        <p:spPr bwMode="auto">
          <a:xfrm>
            <a:off x="5256212" y="1600200"/>
            <a:ext cx="5689600" cy="4267200"/>
          </a:xfrm>
          <a:prstGeom prst="rect">
            <a:avLst/>
          </a:prstGeom>
          <a:noFill/>
          <a:ln w="9525">
            <a:noFill/>
            <a:miter lim="800000"/>
            <a:headEnd/>
            <a:tailEnd/>
          </a:ln>
        </p:spPr>
      </p:pic>
    </p:spTree>
    <p:extLst>
      <p:ext uri="{BB962C8B-B14F-4D97-AF65-F5344CB8AC3E}">
        <p14:creationId xmlns:p14="http://schemas.microsoft.com/office/powerpoint/2010/main" val="2072909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ontinental World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007AB78-8AA3-48FB-9A6F-F33600BC4B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2029</Words>
  <Application>Microsoft Office PowerPoint</Application>
  <PresentationFormat>Custom</PresentationFormat>
  <Paragraphs>196</Paragraphs>
  <Slides>23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ＭＳ Ｐゴシック</vt:lpstr>
      <vt:lpstr>Arial</vt:lpstr>
      <vt:lpstr>Century Gothic</vt:lpstr>
      <vt:lpstr>Courier New</vt:lpstr>
      <vt:lpstr>Wingdings</vt:lpstr>
      <vt:lpstr>Continental World 16x9</vt:lpstr>
      <vt:lpstr>Document</vt:lpstr>
      <vt:lpstr>J-1 regulations</vt:lpstr>
      <vt:lpstr>Required Check in </vt:lpstr>
      <vt:lpstr>What is check in?</vt:lpstr>
      <vt:lpstr>J-1 Exchange students</vt:lpstr>
      <vt:lpstr>Let’s talk about:</vt:lpstr>
      <vt:lpstr>J-1</vt:lpstr>
      <vt:lpstr>J-1</vt:lpstr>
      <vt:lpstr>J-1 status</vt:lpstr>
      <vt:lpstr>The VISA</vt:lpstr>
      <vt:lpstr>PowerPoint Presentation</vt:lpstr>
      <vt:lpstr>SEVIS</vt:lpstr>
      <vt:lpstr>Other terms you should know:</vt:lpstr>
      <vt:lpstr>PowerPoint Presentation</vt:lpstr>
      <vt:lpstr>PowerPoint Presentation</vt:lpstr>
      <vt:lpstr>PowerPoint Presentation</vt:lpstr>
      <vt:lpstr>What must the University report to sevis?</vt:lpstr>
      <vt:lpstr>employment</vt:lpstr>
      <vt:lpstr>employment</vt:lpstr>
      <vt:lpstr>Health insurance</vt:lpstr>
      <vt:lpstr>Health insurance requirements:</vt:lpstr>
      <vt:lpstr>PowerPoint Presentation</vt:lpstr>
      <vt:lpstr>PowerPoint Presentation</vt:lpstr>
      <vt:lpstr>International student &amp; Scholar center (ISSC)  http://www.umassd.edu/international_students/  Email us: intl_office@umassd.edu Call us: 508-910-6633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2015-08-13T15:34:34Z</dcterms:created>
  <dcterms:modified xsi:type="dcterms:W3CDTF">2021-08-25T20:49:38Z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TC028048919991</vt:lpwstr>
  </property>
</Properties>
</file>