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9"/>
  </p:notesMasterIdLst>
  <p:sldIdLst>
    <p:sldId id="318" r:id="rId5"/>
    <p:sldId id="266" r:id="rId6"/>
    <p:sldId id="310" r:id="rId7"/>
    <p:sldId id="309" r:id="rId8"/>
    <p:sldId id="311" r:id="rId9"/>
    <p:sldId id="312" r:id="rId10"/>
    <p:sldId id="313" r:id="rId11"/>
    <p:sldId id="314" r:id="rId12"/>
    <p:sldId id="315" r:id="rId13"/>
    <p:sldId id="316" r:id="rId14"/>
    <p:sldId id="317" r:id="rId15"/>
    <p:sldId id="325" r:id="rId16"/>
    <p:sldId id="326" r:id="rId17"/>
    <p:sldId id="256" r:id="rId18"/>
    <p:sldId id="319" r:id="rId19"/>
    <p:sldId id="290" r:id="rId20"/>
    <p:sldId id="291" r:id="rId21"/>
    <p:sldId id="303" r:id="rId22"/>
    <p:sldId id="295" r:id="rId23"/>
    <p:sldId id="304" r:id="rId24"/>
    <p:sldId id="305" r:id="rId25"/>
    <p:sldId id="320" r:id="rId26"/>
    <p:sldId id="293" r:id="rId27"/>
    <p:sldId id="307" r:id="rId28"/>
    <p:sldId id="308" r:id="rId29"/>
    <p:sldId id="321" r:id="rId30"/>
    <p:sldId id="301" r:id="rId31"/>
    <p:sldId id="302" r:id="rId32"/>
    <p:sldId id="322" r:id="rId33"/>
    <p:sldId id="323" r:id="rId34"/>
    <p:sldId id="324" r:id="rId35"/>
    <p:sldId id="287" r:id="rId36"/>
    <p:sldId id="327" r:id="rId37"/>
    <p:sldId id="328"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CFB7A1-E837-4906-BF69-1D2895030D1C}" v="558" dt="2021-01-25T01:05:24.2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19" autoAdjust="0"/>
    <p:restoredTop sz="96976" autoAdjust="0"/>
  </p:normalViewPr>
  <p:slideViewPr>
    <p:cSldViewPr snapToGrid="0">
      <p:cViewPr varScale="1">
        <p:scale>
          <a:sx n="128" d="100"/>
          <a:sy n="128" d="100"/>
        </p:scale>
        <p:origin x="82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Sheet1!$D$31:$D$35</c:f>
              <c:strCache>
                <c:ptCount val="5"/>
                <c:pt idx="0">
                  <c:v>Retail</c:v>
                </c:pt>
                <c:pt idx="1">
                  <c:v>Restaurants/Bars</c:v>
                </c:pt>
                <c:pt idx="2">
                  <c:v>Fitness/Gym</c:v>
                </c:pt>
                <c:pt idx="3">
                  <c:v>Manufacturing</c:v>
                </c:pt>
                <c:pt idx="4">
                  <c:v>Medical</c:v>
                </c:pt>
              </c:strCache>
            </c:strRef>
          </c:cat>
          <c:val>
            <c:numRef>
              <c:f>Sheet1!$E$31:$E$35</c:f>
              <c:numCache>
                <c:formatCode>General</c:formatCode>
                <c:ptCount val="5"/>
                <c:pt idx="0">
                  <c:v>314</c:v>
                </c:pt>
                <c:pt idx="1">
                  <c:v>273</c:v>
                </c:pt>
                <c:pt idx="2">
                  <c:v>87</c:v>
                </c:pt>
                <c:pt idx="3">
                  <c:v>56</c:v>
                </c:pt>
                <c:pt idx="4">
                  <c:v>41</c:v>
                </c:pt>
              </c:numCache>
            </c:numRef>
          </c:val>
          <c:extLst>
            <c:ext xmlns:c16="http://schemas.microsoft.com/office/drawing/2014/chart" uri="{C3380CC4-5D6E-409C-BE32-E72D297353CC}">
              <c16:uniqueId val="{00000000-D290-4E64-8F5B-696B7A43FACE}"/>
            </c:ext>
          </c:extLst>
        </c:ser>
        <c:dLbls>
          <c:dLblPos val="outEnd"/>
          <c:showLegendKey val="0"/>
          <c:showVal val="1"/>
          <c:showCatName val="0"/>
          <c:showSerName val="0"/>
          <c:showPercent val="0"/>
          <c:showBubbleSize val="0"/>
        </c:dLbls>
        <c:gapWidth val="182"/>
        <c:axId val="406249056"/>
        <c:axId val="413830880"/>
      </c:barChart>
      <c:catAx>
        <c:axId val="4062490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413830880"/>
        <c:crosses val="autoZero"/>
        <c:auto val="1"/>
        <c:lblAlgn val="ctr"/>
        <c:lblOffset val="100"/>
        <c:noMultiLvlLbl val="0"/>
      </c:catAx>
      <c:valAx>
        <c:axId val="41383088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62490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8D6514-3FF5-4E8B-93DC-D644DCD046A2}" type="doc">
      <dgm:prSet loTypeId="urn:microsoft.com/office/officeart/2016/7/layout/LinearBlockProcessNumbered" loCatId="process" qsTypeId="urn:microsoft.com/office/officeart/2005/8/quickstyle/simple1" qsCatId="simple" csTypeId="urn:microsoft.com/office/officeart/2005/8/colors/accent6_2" csCatId="accent6"/>
      <dgm:spPr/>
      <dgm:t>
        <a:bodyPr/>
        <a:lstStyle/>
        <a:p>
          <a:endParaRPr lang="en-US"/>
        </a:p>
      </dgm:t>
    </dgm:pt>
    <dgm:pt modelId="{08367E29-AEEF-4DC2-804A-43503FCBBFAE}">
      <dgm:prSet/>
      <dgm:spPr/>
      <dgm:t>
        <a:bodyPr/>
        <a:lstStyle/>
        <a:p>
          <a:r>
            <a:rPr lang="en-US" b="1" dirty="0"/>
            <a:t>Help you understand what the Community Tracing Collaborative is.</a:t>
          </a:r>
        </a:p>
      </dgm:t>
    </dgm:pt>
    <dgm:pt modelId="{6B5E0239-ED8C-42AF-AFD6-951E0B6A1714}" type="parTrans" cxnId="{C3C19DF0-7ACB-4229-ABC3-B12D73FEF10C}">
      <dgm:prSet/>
      <dgm:spPr/>
      <dgm:t>
        <a:bodyPr/>
        <a:lstStyle/>
        <a:p>
          <a:endParaRPr lang="en-US"/>
        </a:p>
      </dgm:t>
    </dgm:pt>
    <dgm:pt modelId="{DDDD4E11-5EBE-4CF6-93E1-5E24234BF573}" type="sibTrans" cxnId="{C3C19DF0-7ACB-4229-ABC3-B12D73FEF10C}">
      <dgm:prSet phldrT="01" phldr="0"/>
      <dgm:spPr/>
      <dgm:t>
        <a:bodyPr/>
        <a:lstStyle/>
        <a:p>
          <a:r>
            <a:rPr lang="en-US"/>
            <a:t>01</a:t>
          </a:r>
        </a:p>
      </dgm:t>
    </dgm:pt>
    <dgm:pt modelId="{8BEFF6F8-0F32-4851-9E9C-96EE15BD7DB2}">
      <dgm:prSet/>
      <dgm:spPr/>
      <dgm:t>
        <a:bodyPr/>
        <a:lstStyle/>
        <a:p>
          <a:r>
            <a:rPr lang="en-US" b="1" dirty="0"/>
            <a:t>Help you understand what contact tracing is and why it is important.</a:t>
          </a:r>
        </a:p>
      </dgm:t>
    </dgm:pt>
    <dgm:pt modelId="{1FB303A6-C7B9-4AF3-ACA0-D7ED153191C7}" type="parTrans" cxnId="{1AB53F58-A36C-4806-A3F3-E8229A52E8CA}">
      <dgm:prSet/>
      <dgm:spPr/>
      <dgm:t>
        <a:bodyPr/>
        <a:lstStyle/>
        <a:p>
          <a:endParaRPr lang="en-US"/>
        </a:p>
      </dgm:t>
    </dgm:pt>
    <dgm:pt modelId="{2A292A8C-3B6A-4774-B4D3-53787AC39567}" type="sibTrans" cxnId="{1AB53F58-A36C-4806-A3F3-E8229A52E8CA}">
      <dgm:prSet phldrT="02" phldr="0"/>
      <dgm:spPr/>
      <dgm:t>
        <a:bodyPr/>
        <a:lstStyle/>
        <a:p>
          <a:r>
            <a:rPr lang="en-US"/>
            <a:t>02</a:t>
          </a:r>
        </a:p>
      </dgm:t>
    </dgm:pt>
    <dgm:pt modelId="{0A017A9A-76A4-44BE-AB6C-327EADE48D2A}">
      <dgm:prSet/>
      <dgm:spPr/>
      <dgm:t>
        <a:bodyPr/>
        <a:lstStyle/>
        <a:p>
          <a:r>
            <a:rPr lang="en-US" b="1" dirty="0"/>
            <a:t>Explain what you can expect if you receive a phone call from the MA COVID Team</a:t>
          </a:r>
        </a:p>
      </dgm:t>
    </dgm:pt>
    <dgm:pt modelId="{EA845063-0A31-462E-9CE8-C9BD5B34A5BB}" type="parTrans" cxnId="{36C8C654-A39D-42A9-AFAC-338F3F2AE4E0}">
      <dgm:prSet/>
      <dgm:spPr/>
      <dgm:t>
        <a:bodyPr/>
        <a:lstStyle/>
        <a:p>
          <a:endParaRPr lang="en-US"/>
        </a:p>
      </dgm:t>
    </dgm:pt>
    <dgm:pt modelId="{227B60B8-452C-47A0-8D8C-92DCB0BFF15A}" type="sibTrans" cxnId="{36C8C654-A39D-42A9-AFAC-338F3F2AE4E0}">
      <dgm:prSet phldrT="03" phldr="0"/>
      <dgm:spPr/>
      <dgm:t>
        <a:bodyPr/>
        <a:lstStyle/>
        <a:p>
          <a:r>
            <a:rPr lang="en-US"/>
            <a:t>03</a:t>
          </a:r>
        </a:p>
      </dgm:t>
    </dgm:pt>
    <dgm:pt modelId="{BE91BF32-4A3C-43F4-A093-E1C8E2A34C11}">
      <dgm:prSet/>
      <dgm:spPr/>
      <dgm:t>
        <a:bodyPr/>
        <a:lstStyle/>
        <a:p>
          <a:r>
            <a:rPr lang="en-US" b="1" dirty="0"/>
            <a:t>Provide you with information to keep yourself and those you care about safe from COVID-19</a:t>
          </a:r>
        </a:p>
      </dgm:t>
    </dgm:pt>
    <dgm:pt modelId="{314A02A8-8BBF-44F9-8B4D-A25DA227E43C}" type="parTrans" cxnId="{E59C7DC6-6364-4737-8521-8102713EEE0A}">
      <dgm:prSet/>
      <dgm:spPr/>
      <dgm:t>
        <a:bodyPr/>
        <a:lstStyle/>
        <a:p>
          <a:endParaRPr lang="en-US"/>
        </a:p>
      </dgm:t>
    </dgm:pt>
    <dgm:pt modelId="{E8F6A764-7623-488C-B9E2-58A4C93EF45E}" type="sibTrans" cxnId="{E59C7DC6-6364-4737-8521-8102713EEE0A}">
      <dgm:prSet phldrT="04" phldr="0"/>
      <dgm:spPr/>
      <dgm:t>
        <a:bodyPr/>
        <a:lstStyle/>
        <a:p>
          <a:r>
            <a:rPr lang="en-US"/>
            <a:t>04</a:t>
          </a:r>
        </a:p>
      </dgm:t>
    </dgm:pt>
    <dgm:pt modelId="{AAFD2795-F09B-4C63-BEA7-1A3A1C3A8310}" type="pres">
      <dgm:prSet presAssocID="{9B8D6514-3FF5-4E8B-93DC-D644DCD046A2}" presName="Name0" presStyleCnt="0">
        <dgm:presLayoutVars>
          <dgm:animLvl val="lvl"/>
          <dgm:resizeHandles val="exact"/>
        </dgm:presLayoutVars>
      </dgm:prSet>
      <dgm:spPr/>
    </dgm:pt>
    <dgm:pt modelId="{E1A2FE0E-0096-4C2D-8563-920B68C1B603}" type="pres">
      <dgm:prSet presAssocID="{08367E29-AEEF-4DC2-804A-43503FCBBFAE}" presName="compositeNode" presStyleCnt="0">
        <dgm:presLayoutVars>
          <dgm:bulletEnabled val="1"/>
        </dgm:presLayoutVars>
      </dgm:prSet>
      <dgm:spPr/>
    </dgm:pt>
    <dgm:pt modelId="{16661805-A9C7-470F-B975-3B845C573348}" type="pres">
      <dgm:prSet presAssocID="{08367E29-AEEF-4DC2-804A-43503FCBBFAE}" presName="bgRect" presStyleLbl="alignNode1" presStyleIdx="0" presStyleCnt="4"/>
      <dgm:spPr/>
    </dgm:pt>
    <dgm:pt modelId="{D24B565D-76C9-416D-86D0-01784D1539BD}" type="pres">
      <dgm:prSet presAssocID="{DDDD4E11-5EBE-4CF6-93E1-5E24234BF573}" presName="sibTransNodeRect" presStyleLbl="alignNode1" presStyleIdx="0" presStyleCnt="4">
        <dgm:presLayoutVars>
          <dgm:chMax val="0"/>
          <dgm:bulletEnabled val="1"/>
        </dgm:presLayoutVars>
      </dgm:prSet>
      <dgm:spPr/>
    </dgm:pt>
    <dgm:pt modelId="{CE0B26C8-03DB-440F-A964-AF6F8E876CCE}" type="pres">
      <dgm:prSet presAssocID="{08367E29-AEEF-4DC2-804A-43503FCBBFAE}" presName="nodeRect" presStyleLbl="alignNode1" presStyleIdx="0" presStyleCnt="4">
        <dgm:presLayoutVars>
          <dgm:bulletEnabled val="1"/>
        </dgm:presLayoutVars>
      </dgm:prSet>
      <dgm:spPr/>
    </dgm:pt>
    <dgm:pt modelId="{3AF09320-9B71-4642-856C-940E13454C23}" type="pres">
      <dgm:prSet presAssocID="{DDDD4E11-5EBE-4CF6-93E1-5E24234BF573}" presName="sibTrans" presStyleCnt="0"/>
      <dgm:spPr/>
    </dgm:pt>
    <dgm:pt modelId="{99A63641-41D2-4811-90BB-C9BB5293900E}" type="pres">
      <dgm:prSet presAssocID="{8BEFF6F8-0F32-4851-9E9C-96EE15BD7DB2}" presName="compositeNode" presStyleCnt="0">
        <dgm:presLayoutVars>
          <dgm:bulletEnabled val="1"/>
        </dgm:presLayoutVars>
      </dgm:prSet>
      <dgm:spPr/>
    </dgm:pt>
    <dgm:pt modelId="{0D5CAA8E-20DC-4021-ABF3-1BBF004B7D0C}" type="pres">
      <dgm:prSet presAssocID="{8BEFF6F8-0F32-4851-9E9C-96EE15BD7DB2}" presName="bgRect" presStyleLbl="alignNode1" presStyleIdx="1" presStyleCnt="4"/>
      <dgm:spPr/>
    </dgm:pt>
    <dgm:pt modelId="{DE34D98B-DF4E-410C-B4EF-6C4A74574569}" type="pres">
      <dgm:prSet presAssocID="{2A292A8C-3B6A-4774-B4D3-53787AC39567}" presName="sibTransNodeRect" presStyleLbl="alignNode1" presStyleIdx="1" presStyleCnt="4">
        <dgm:presLayoutVars>
          <dgm:chMax val="0"/>
          <dgm:bulletEnabled val="1"/>
        </dgm:presLayoutVars>
      </dgm:prSet>
      <dgm:spPr/>
    </dgm:pt>
    <dgm:pt modelId="{71CB448C-EA42-42C3-9383-830E58E5E446}" type="pres">
      <dgm:prSet presAssocID="{8BEFF6F8-0F32-4851-9E9C-96EE15BD7DB2}" presName="nodeRect" presStyleLbl="alignNode1" presStyleIdx="1" presStyleCnt="4">
        <dgm:presLayoutVars>
          <dgm:bulletEnabled val="1"/>
        </dgm:presLayoutVars>
      </dgm:prSet>
      <dgm:spPr/>
    </dgm:pt>
    <dgm:pt modelId="{F773AAEE-EA14-4AD8-8FBC-E2EE522AE5B9}" type="pres">
      <dgm:prSet presAssocID="{2A292A8C-3B6A-4774-B4D3-53787AC39567}" presName="sibTrans" presStyleCnt="0"/>
      <dgm:spPr/>
    </dgm:pt>
    <dgm:pt modelId="{9C7BDEA6-0C68-4271-BF01-AE467880004A}" type="pres">
      <dgm:prSet presAssocID="{0A017A9A-76A4-44BE-AB6C-327EADE48D2A}" presName="compositeNode" presStyleCnt="0">
        <dgm:presLayoutVars>
          <dgm:bulletEnabled val="1"/>
        </dgm:presLayoutVars>
      </dgm:prSet>
      <dgm:spPr/>
    </dgm:pt>
    <dgm:pt modelId="{8F858CFD-60D3-4EE7-8038-2E34CA8CBB68}" type="pres">
      <dgm:prSet presAssocID="{0A017A9A-76A4-44BE-AB6C-327EADE48D2A}" presName="bgRect" presStyleLbl="alignNode1" presStyleIdx="2" presStyleCnt="4"/>
      <dgm:spPr/>
    </dgm:pt>
    <dgm:pt modelId="{783535C3-02B7-4C0A-8A0A-9FF95FE9CE3E}" type="pres">
      <dgm:prSet presAssocID="{227B60B8-452C-47A0-8D8C-92DCB0BFF15A}" presName="sibTransNodeRect" presStyleLbl="alignNode1" presStyleIdx="2" presStyleCnt="4">
        <dgm:presLayoutVars>
          <dgm:chMax val="0"/>
          <dgm:bulletEnabled val="1"/>
        </dgm:presLayoutVars>
      </dgm:prSet>
      <dgm:spPr/>
    </dgm:pt>
    <dgm:pt modelId="{D7C9AC8A-DC74-4AE7-A683-E8C0C5786F24}" type="pres">
      <dgm:prSet presAssocID="{0A017A9A-76A4-44BE-AB6C-327EADE48D2A}" presName="nodeRect" presStyleLbl="alignNode1" presStyleIdx="2" presStyleCnt="4">
        <dgm:presLayoutVars>
          <dgm:bulletEnabled val="1"/>
        </dgm:presLayoutVars>
      </dgm:prSet>
      <dgm:spPr/>
    </dgm:pt>
    <dgm:pt modelId="{97810A56-7693-40E2-B83A-C20D32193BED}" type="pres">
      <dgm:prSet presAssocID="{227B60B8-452C-47A0-8D8C-92DCB0BFF15A}" presName="sibTrans" presStyleCnt="0"/>
      <dgm:spPr/>
    </dgm:pt>
    <dgm:pt modelId="{88C686D2-9D18-4EB3-A99A-06486941C0A2}" type="pres">
      <dgm:prSet presAssocID="{BE91BF32-4A3C-43F4-A093-E1C8E2A34C11}" presName="compositeNode" presStyleCnt="0">
        <dgm:presLayoutVars>
          <dgm:bulletEnabled val="1"/>
        </dgm:presLayoutVars>
      </dgm:prSet>
      <dgm:spPr/>
    </dgm:pt>
    <dgm:pt modelId="{158FFF9D-AFDE-4390-9035-71279E3CC8B0}" type="pres">
      <dgm:prSet presAssocID="{BE91BF32-4A3C-43F4-A093-E1C8E2A34C11}" presName="bgRect" presStyleLbl="alignNode1" presStyleIdx="3" presStyleCnt="4"/>
      <dgm:spPr/>
    </dgm:pt>
    <dgm:pt modelId="{6A28CFE0-F91A-42CD-9A04-95F564F44655}" type="pres">
      <dgm:prSet presAssocID="{E8F6A764-7623-488C-B9E2-58A4C93EF45E}" presName="sibTransNodeRect" presStyleLbl="alignNode1" presStyleIdx="3" presStyleCnt="4">
        <dgm:presLayoutVars>
          <dgm:chMax val="0"/>
          <dgm:bulletEnabled val="1"/>
        </dgm:presLayoutVars>
      </dgm:prSet>
      <dgm:spPr/>
    </dgm:pt>
    <dgm:pt modelId="{2538CAD1-46B3-4A50-98D8-6D608815126F}" type="pres">
      <dgm:prSet presAssocID="{BE91BF32-4A3C-43F4-A093-E1C8E2A34C11}" presName="nodeRect" presStyleLbl="alignNode1" presStyleIdx="3" presStyleCnt="4">
        <dgm:presLayoutVars>
          <dgm:bulletEnabled val="1"/>
        </dgm:presLayoutVars>
      </dgm:prSet>
      <dgm:spPr/>
    </dgm:pt>
  </dgm:ptLst>
  <dgm:cxnLst>
    <dgm:cxn modelId="{31061423-C3DE-4DC6-8008-E79294ACCC2D}" type="presOf" srcId="{08367E29-AEEF-4DC2-804A-43503FCBBFAE}" destId="{16661805-A9C7-470F-B975-3B845C573348}" srcOrd="0" destOrd="0" presId="urn:microsoft.com/office/officeart/2016/7/layout/LinearBlockProcessNumbered"/>
    <dgm:cxn modelId="{CEB71034-042C-4D79-8D62-58A7B60EE61B}" type="presOf" srcId="{227B60B8-452C-47A0-8D8C-92DCB0BFF15A}" destId="{783535C3-02B7-4C0A-8A0A-9FF95FE9CE3E}" srcOrd="0" destOrd="0" presId="urn:microsoft.com/office/officeart/2016/7/layout/LinearBlockProcessNumbered"/>
    <dgm:cxn modelId="{B493E134-7C7B-4BC6-BE4A-BD71E31CD9DA}" type="presOf" srcId="{2A292A8C-3B6A-4774-B4D3-53787AC39567}" destId="{DE34D98B-DF4E-410C-B4EF-6C4A74574569}" srcOrd="0" destOrd="0" presId="urn:microsoft.com/office/officeart/2016/7/layout/LinearBlockProcessNumbered"/>
    <dgm:cxn modelId="{E0B44C3E-98CB-41A7-A541-F6ED3037D166}" type="presOf" srcId="{8BEFF6F8-0F32-4851-9E9C-96EE15BD7DB2}" destId="{0D5CAA8E-20DC-4021-ABF3-1BBF004B7D0C}" srcOrd="0" destOrd="0" presId="urn:microsoft.com/office/officeart/2016/7/layout/LinearBlockProcessNumbered"/>
    <dgm:cxn modelId="{1D20753E-8D63-4FCE-BFD1-A2139DF1B372}" type="presOf" srcId="{9B8D6514-3FF5-4E8B-93DC-D644DCD046A2}" destId="{AAFD2795-F09B-4C63-BEA7-1A3A1C3A8310}" srcOrd="0" destOrd="0" presId="urn:microsoft.com/office/officeart/2016/7/layout/LinearBlockProcessNumbered"/>
    <dgm:cxn modelId="{36C8C654-A39D-42A9-AFAC-338F3F2AE4E0}" srcId="{9B8D6514-3FF5-4E8B-93DC-D644DCD046A2}" destId="{0A017A9A-76A4-44BE-AB6C-327EADE48D2A}" srcOrd="2" destOrd="0" parTransId="{EA845063-0A31-462E-9CE8-C9BD5B34A5BB}" sibTransId="{227B60B8-452C-47A0-8D8C-92DCB0BFF15A}"/>
    <dgm:cxn modelId="{1AB53F58-A36C-4806-A3F3-E8229A52E8CA}" srcId="{9B8D6514-3FF5-4E8B-93DC-D644DCD046A2}" destId="{8BEFF6F8-0F32-4851-9E9C-96EE15BD7DB2}" srcOrd="1" destOrd="0" parTransId="{1FB303A6-C7B9-4AF3-ACA0-D7ED153191C7}" sibTransId="{2A292A8C-3B6A-4774-B4D3-53787AC39567}"/>
    <dgm:cxn modelId="{978FBC69-C523-4D82-B8A1-FB34DD6E9444}" type="presOf" srcId="{0A017A9A-76A4-44BE-AB6C-327EADE48D2A}" destId="{D7C9AC8A-DC74-4AE7-A683-E8C0C5786F24}" srcOrd="1" destOrd="0" presId="urn:microsoft.com/office/officeart/2016/7/layout/LinearBlockProcessNumbered"/>
    <dgm:cxn modelId="{BA7BF27E-69C8-423D-90C5-64C56796BC3A}" type="presOf" srcId="{DDDD4E11-5EBE-4CF6-93E1-5E24234BF573}" destId="{D24B565D-76C9-416D-86D0-01784D1539BD}" srcOrd="0" destOrd="0" presId="urn:microsoft.com/office/officeart/2016/7/layout/LinearBlockProcessNumbered"/>
    <dgm:cxn modelId="{25AD8D9A-E69C-4518-A3C5-045BDCD357D6}" type="presOf" srcId="{E8F6A764-7623-488C-B9E2-58A4C93EF45E}" destId="{6A28CFE0-F91A-42CD-9A04-95F564F44655}" srcOrd="0" destOrd="0" presId="urn:microsoft.com/office/officeart/2016/7/layout/LinearBlockProcessNumbered"/>
    <dgm:cxn modelId="{8BC815A1-BE90-4F47-BA0C-54265C59629F}" type="presOf" srcId="{0A017A9A-76A4-44BE-AB6C-327EADE48D2A}" destId="{8F858CFD-60D3-4EE7-8038-2E34CA8CBB68}" srcOrd="0" destOrd="0" presId="urn:microsoft.com/office/officeart/2016/7/layout/LinearBlockProcessNumbered"/>
    <dgm:cxn modelId="{AB020FAA-DDE5-4577-8B2A-E737F4470835}" type="presOf" srcId="{BE91BF32-4A3C-43F4-A093-E1C8E2A34C11}" destId="{2538CAD1-46B3-4A50-98D8-6D608815126F}" srcOrd="1" destOrd="0" presId="urn:microsoft.com/office/officeart/2016/7/layout/LinearBlockProcessNumbered"/>
    <dgm:cxn modelId="{90B964AC-1380-435E-9BCF-201F208DBBF9}" type="presOf" srcId="{8BEFF6F8-0F32-4851-9E9C-96EE15BD7DB2}" destId="{71CB448C-EA42-42C3-9383-830E58E5E446}" srcOrd="1" destOrd="0" presId="urn:microsoft.com/office/officeart/2016/7/layout/LinearBlockProcessNumbered"/>
    <dgm:cxn modelId="{E59C7DC6-6364-4737-8521-8102713EEE0A}" srcId="{9B8D6514-3FF5-4E8B-93DC-D644DCD046A2}" destId="{BE91BF32-4A3C-43F4-A093-E1C8E2A34C11}" srcOrd="3" destOrd="0" parTransId="{314A02A8-8BBF-44F9-8B4D-A25DA227E43C}" sibTransId="{E8F6A764-7623-488C-B9E2-58A4C93EF45E}"/>
    <dgm:cxn modelId="{DB9B15CA-721B-464E-87DF-BD3EBD196D0D}" type="presOf" srcId="{BE91BF32-4A3C-43F4-A093-E1C8E2A34C11}" destId="{158FFF9D-AFDE-4390-9035-71279E3CC8B0}" srcOrd="0" destOrd="0" presId="urn:microsoft.com/office/officeart/2016/7/layout/LinearBlockProcessNumbered"/>
    <dgm:cxn modelId="{108409F0-E5C2-4FF8-9B41-90E222612854}" type="presOf" srcId="{08367E29-AEEF-4DC2-804A-43503FCBBFAE}" destId="{CE0B26C8-03DB-440F-A964-AF6F8E876CCE}" srcOrd="1" destOrd="0" presId="urn:microsoft.com/office/officeart/2016/7/layout/LinearBlockProcessNumbered"/>
    <dgm:cxn modelId="{C3C19DF0-7ACB-4229-ABC3-B12D73FEF10C}" srcId="{9B8D6514-3FF5-4E8B-93DC-D644DCD046A2}" destId="{08367E29-AEEF-4DC2-804A-43503FCBBFAE}" srcOrd="0" destOrd="0" parTransId="{6B5E0239-ED8C-42AF-AFD6-951E0B6A1714}" sibTransId="{DDDD4E11-5EBE-4CF6-93E1-5E24234BF573}"/>
    <dgm:cxn modelId="{2C3720D7-D981-4C34-B66B-ACDE03E0BBE8}" type="presParOf" srcId="{AAFD2795-F09B-4C63-BEA7-1A3A1C3A8310}" destId="{E1A2FE0E-0096-4C2D-8563-920B68C1B603}" srcOrd="0" destOrd="0" presId="urn:microsoft.com/office/officeart/2016/7/layout/LinearBlockProcessNumbered"/>
    <dgm:cxn modelId="{CB08E78E-0AAD-4812-9057-B3F227F5D270}" type="presParOf" srcId="{E1A2FE0E-0096-4C2D-8563-920B68C1B603}" destId="{16661805-A9C7-470F-B975-3B845C573348}" srcOrd="0" destOrd="0" presId="urn:microsoft.com/office/officeart/2016/7/layout/LinearBlockProcessNumbered"/>
    <dgm:cxn modelId="{3249C5D3-0B5E-49B0-864C-6B42375C57FB}" type="presParOf" srcId="{E1A2FE0E-0096-4C2D-8563-920B68C1B603}" destId="{D24B565D-76C9-416D-86D0-01784D1539BD}" srcOrd="1" destOrd="0" presId="urn:microsoft.com/office/officeart/2016/7/layout/LinearBlockProcessNumbered"/>
    <dgm:cxn modelId="{ECDA77F6-A87E-41BA-A1E4-9A4D54ED87EA}" type="presParOf" srcId="{E1A2FE0E-0096-4C2D-8563-920B68C1B603}" destId="{CE0B26C8-03DB-440F-A964-AF6F8E876CCE}" srcOrd="2" destOrd="0" presId="urn:microsoft.com/office/officeart/2016/7/layout/LinearBlockProcessNumbered"/>
    <dgm:cxn modelId="{66897D86-1364-4F37-818F-10F78BFCCAE0}" type="presParOf" srcId="{AAFD2795-F09B-4C63-BEA7-1A3A1C3A8310}" destId="{3AF09320-9B71-4642-856C-940E13454C23}" srcOrd="1" destOrd="0" presId="urn:microsoft.com/office/officeart/2016/7/layout/LinearBlockProcessNumbered"/>
    <dgm:cxn modelId="{DFB81E4D-FF63-4B33-A143-B9AAD908DE78}" type="presParOf" srcId="{AAFD2795-F09B-4C63-BEA7-1A3A1C3A8310}" destId="{99A63641-41D2-4811-90BB-C9BB5293900E}" srcOrd="2" destOrd="0" presId="urn:microsoft.com/office/officeart/2016/7/layout/LinearBlockProcessNumbered"/>
    <dgm:cxn modelId="{62B72635-0DFD-4B81-BE35-B6B02B466EAA}" type="presParOf" srcId="{99A63641-41D2-4811-90BB-C9BB5293900E}" destId="{0D5CAA8E-20DC-4021-ABF3-1BBF004B7D0C}" srcOrd="0" destOrd="0" presId="urn:microsoft.com/office/officeart/2016/7/layout/LinearBlockProcessNumbered"/>
    <dgm:cxn modelId="{A51EB802-4920-47BD-B162-2F6F25461D74}" type="presParOf" srcId="{99A63641-41D2-4811-90BB-C9BB5293900E}" destId="{DE34D98B-DF4E-410C-B4EF-6C4A74574569}" srcOrd="1" destOrd="0" presId="urn:microsoft.com/office/officeart/2016/7/layout/LinearBlockProcessNumbered"/>
    <dgm:cxn modelId="{6C0D594D-8870-401D-BD7E-A4EB32ED537E}" type="presParOf" srcId="{99A63641-41D2-4811-90BB-C9BB5293900E}" destId="{71CB448C-EA42-42C3-9383-830E58E5E446}" srcOrd="2" destOrd="0" presId="urn:microsoft.com/office/officeart/2016/7/layout/LinearBlockProcessNumbered"/>
    <dgm:cxn modelId="{C99BAD5A-0135-4BFD-ABC3-D4D95BE5F58C}" type="presParOf" srcId="{AAFD2795-F09B-4C63-BEA7-1A3A1C3A8310}" destId="{F773AAEE-EA14-4AD8-8FBC-E2EE522AE5B9}" srcOrd="3" destOrd="0" presId="urn:microsoft.com/office/officeart/2016/7/layout/LinearBlockProcessNumbered"/>
    <dgm:cxn modelId="{4A622EB4-329C-487F-8C6B-0592C02233A5}" type="presParOf" srcId="{AAFD2795-F09B-4C63-BEA7-1A3A1C3A8310}" destId="{9C7BDEA6-0C68-4271-BF01-AE467880004A}" srcOrd="4" destOrd="0" presId="urn:microsoft.com/office/officeart/2016/7/layout/LinearBlockProcessNumbered"/>
    <dgm:cxn modelId="{03431BEA-C3E7-40D7-B00A-F15CD6B58EA5}" type="presParOf" srcId="{9C7BDEA6-0C68-4271-BF01-AE467880004A}" destId="{8F858CFD-60D3-4EE7-8038-2E34CA8CBB68}" srcOrd="0" destOrd="0" presId="urn:microsoft.com/office/officeart/2016/7/layout/LinearBlockProcessNumbered"/>
    <dgm:cxn modelId="{9F8D6ACE-4F39-493E-97FC-186459F4915E}" type="presParOf" srcId="{9C7BDEA6-0C68-4271-BF01-AE467880004A}" destId="{783535C3-02B7-4C0A-8A0A-9FF95FE9CE3E}" srcOrd="1" destOrd="0" presId="urn:microsoft.com/office/officeart/2016/7/layout/LinearBlockProcessNumbered"/>
    <dgm:cxn modelId="{69511F54-5796-41D7-9AB5-F440C4BDAC72}" type="presParOf" srcId="{9C7BDEA6-0C68-4271-BF01-AE467880004A}" destId="{D7C9AC8A-DC74-4AE7-A683-E8C0C5786F24}" srcOrd="2" destOrd="0" presId="urn:microsoft.com/office/officeart/2016/7/layout/LinearBlockProcessNumbered"/>
    <dgm:cxn modelId="{EF7575CC-C72A-4DB3-9D5C-13E69BC06B06}" type="presParOf" srcId="{AAFD2795-F09B-4C63-BEA7-1A3A1C3A8310}" destId="{97810A56-7693-40E2-B83A-C20D32193BED}" srcOrd="5" destOrd="0" presId="urn:microsoft.com/office/officeart/2016/7/layout/LinearBlockProcessNumbered"/>
    <dgm:cxn modelId="{14444C70-EEC3-4EF9-B910-179F49FA0F95}" type="presParOf" srcId="{AAFD2795-F09B-4C63-BEA7-1A3A1C3A8310}" destId="{88C686D2-9D18-4EB3-A99A-06486941C0A2}" srcOrd="6" destOrd="0" presId="urn:microsoft.com/office/officeart/2016/7/layout/LinearBlockProcessNumbered"/>
    <dgm:cxn modelId="{6AEC0EA9-A885-4EBB-9CF1-1C445A5764FB}" type="presParOf" srcId="{88C686D2-9D18-4EB3-A99A-06486941C0A2}" destId="{158FFF9D-AFDE-4390-9035-71279E3CC8B0}" srcOrd="0" destOrd="0" presId="urn:microsoft.com/office/officeart/2016/7/layout/LinearBlockProcessNumbered"/>
    <dgm:cxn modelId="{0E6EC589-8B37-4FFE-A876-D204A5DD32D3}" type="presParOf" srcId="{88C686D2-9D18-4EB3-A99A-06486941C0A2}" destId="{6A28CFE0-F91A-42CD-9A04-95F564F44655}" srcOrd="1" destOrd="0" presId="urn:microsoft.com/office/officeart/2016/7/layout/LinearBlockProcessNumbered"/>
    <dgm:cxn modelId="{4D6D3010-C9E5-4F43-934A-4D8CA36499FD}" type="presParOf" srcId="{88C686D2-9D18-4EB3-A99A-06486941C0A2}" destId="{2538CAD1-46B3-4A50-98D8-6D608815126F}"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661805-A9C7-470F-B975-3B845C573348}">
      <dsp:nvSpPr>
        <dsp:cNvPr id="0" name=""/>
        <dsp:cNvSpPr/>
      </dsp:nvSpPr>
      <dsp:spPr>
        <a:xfrm>
          <a:off x="196" y="469737"/>
          <a:ext cx="2372171" cy="2846605"/>
        </a:xfrm>
        <a:prstGeom prst="rect">
          <a:avLst/>
        </a:prstGeom>
        <a:solidFill>
          <a:schemeClr val="accent6">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318" tIns="0" rIns="234318" bIns="330200" numCol="1" spcCol="1270" anchor="t" anchorCtr="0">
          <a:noAutofit/>
        </a:bodyPr>
        <a:lstStyle/>
        <a:p>
          <a:pPr marL="0" lvl="0" indent="0" algn="l" defTabSz="800100">
            <a:lnSpc>
              <a:spcPct val="90000"/>
            </a:lnSpc>
            <a:spcBef>
              <a:spcPct val="0"/>
            </a:spcBef>
            <a:spcAft>
              <a:spcPct val="35000"/>
            </a:spcAft>
            <a:buNone/>
          </a:pPr>
          <a:r>
            <a:rPr lang="en-US" sz="1800" b="1" kern="1200" dirty="0"/>
            <a:t>Help you understand what the Community Tracing Collaborative is.</a:t>
          </a:r>
        </a:p>
      </dsp:txBody>
      <dsp:txXfrm>
        <a:off x="196" y="1608379"/>
        <a:ext cx="2372171" cy="1707963"/>
      </dsp:txXfrm>
    </dsp:sp>
    <dsp:sp modelId="{D24B565D-76C9-416D-86D0-01784D1539BD}">
      <dsp:nvSpPr>
        <dsp:cNvPr id="0" name=""/>
        <dsp:cNvSpPr/>
      </dsp:nvSpPr>
      <dsp:spPr>
        <a:xfrm>
          <a:off x="196" y="469737"/>
          <a:ext cx="2372171" cy="1138642"/>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34318" tIns="165100" rIns="234318" bIns="165100" numCol="1" spcCol="1270" anchor="ctr" anchorCtr="0">
          <a:noAutofit/>
        </a:bodyPr>
        <a:lstStyle/>
        <a:p>
          <a:pPr marL="0" lvl="0" indent="0" algn="l" defTabSz="2711450">
            <a:lnSpc>
              <a:spcPct val="90000"/>
            </a:lnSpc>
            <a:spcBef>
              <a:spcPct val="0"/>
            </a:spcBef>
            <a:spcAft>
              <a:spcPct val="35000"/>
            </a:spcAft>
            <a:buNone/>
          </a:pPr>
          <a:r>
            <a:rPr lang="en-US" sz="6100" kern="1200"/>
            <a:t>01</a:t>
          </a:r>
        </a:p>
      </dsp:txBody>
      <dsp:txXfrm>
        <a:off x="196" y="469737"/>
        <a:ext cx="2372171" cy="1138642"/>
      </dsp:txXfrm>
    </dsp:sp>
    <dsp:sp modelId="{0D5CAA8E-20DC-4021-ABF3-1BBF004B7D0C}">
      <dsp:nvSpPr>
        <dsp:cNvPr id="0" name=""/>
        <dsp:cNvSpPr/>
      </dsp:nvSpPr>
      <dsp:spPr>
        <a:xfrm>
          <a:off x="2562141" y="469737"/>
          <a:ext cx="2372171" cy="2846605"/>
        </a:xfrm>
        <a:prstGeom prst="rect">
          <a:avLst/>
        </a:prstGeom>
        <a:solidFill>
          <a:schemeClr val="accent6">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318" tIns="0" rIns="234318" bIns="330200" numCol="1" spcCol="1270" anchor="t" anchorCtr="0">
          <a:noAutofit/>
        </a:bodyPr>
        <a:lstStyle/>
        <a:p>
          <a:pPr marL="0" lvl="0" indent="0" algn="l" defTabSz="800100">
            <a:lnSpc>
              <a:spcPct val="90000"/>
            </a:lnSpc>
            <a:spcBef>
              <a:spcPct val="0"/>
            </a:spcBef>
            <a:spcAft>
              <a:spcPct val="35000"/>
            </a:spcAft>
            <a:buNone/>
          </a:pPr>
          <a:r>
            <a:rPr lang="en-US" sz="1800" b="1" kern="1200" dirty="0"/>
            <a:t>Help you understand what contact tracing is and why it is important.</a:t>
          </a:r>
        </a:p>
      </dsp:txBody>
      <dsp:txXfrm>
        <a:off x="2562141" y="1608379"/>
        <a:ext cx="2372171" cy="1707963"/>
      </dsp:txXfrm>
    </dsp:sp>
    <dsp:sp modelId="{DE34D98B-DF4E-410C-B4EF-6C4A74574569}">
      <dsp:nvSpPr>
        <dsp:cNvPr id="0" name=""/>
        <dsp:cNvSpPr/>
      </dsp:nvSpPr>
      <dsp:spPr>
        <a:xfrm>
          <a:off x="2562141" y="469737"/>
          <a:ext cx="2372171" cy="1138642"/>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34318" tIns="165100" rIns="234318" bIns="165100" numCol="1" spcCol="1270" anchor="ctr" anchorCtr="0">
          <a:noAutofit/>
        </a:bodyPr>
        <a:lstStyle/>
        <a:p>
          <a:pPr marL="0" lvl="0" indent="0" algn="l" defTabSz="2711450">
            <a:lnSpc>
              <a:spcPct val="90000"/>
            </a:lnSpc>
            <a:spcBef>
              <a:spcPct val="0"/>
            </a:spcBef>
            <a:spcAft>
              <a:spcPct val="35000"/>
            </a:spcAft>
            <a:buNone/>
          </a:pPr>
          <a:r>
            <a:rPr lang="en-US" sz="6100" kern="1200"/>
            <a:t>02</a:t>
          </a:r>
        </a:p>
      </dsp:txBody>
      <dsp:txXfrm>
        <a:off x="2562141" y="469737"/>
        <a:ext cx="2372171" cy="1138642"/>
      </dsp:txXfrm>
    </dsp:sp>
    <dsp:sp modelId="{8F858CFD-60D3-4EE7-8038-2E34CA8CBB68}">
      <dsp:nvSpPr>
        <dsp:cNvPr id="0" name=""/>
        <dsp:cNvSpPr/>
      </dsp:nvSpPr>
      <dsp:spPr>
        <a:xfrm>
          <a:off x="5124086" y="469737"/>
          <a:ext cx="2372171" cy="2846605"/>
        </a:xfrm>
        <a:prstGeom prst="rect">
          <a:avLst/>
        </a:prstGeom>
        <a:solidFill>
          <a:schemeClr val="accent6">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318" tIns="0" rIns="234318" bIns="330200" numCol="1" spcCol="1270" anchor="t" anchorCtr="0">
          <a:noAutofit/>
        </a:bodyPr>
        <a:lstStyle/>
        <a:p>
          <a:pPr marL="0" lvl="0" indent="0" algn="l" defTabSz="800100">
            <a:lnSpc>
              <a:spcPct val="90000"/>
            </a:lnSpc>
            <a:spcBef>
              <a:spcPct val="0"/>
            </a:spcBef>
            <a:spcAft>
              <a:spcPct val="35000"/>
            </a:spcAft>
            <a:buNone/>
          </a:pPr>
          <a:r>
            <a:rPr lang="en-US" sz="1800" b="1" kern="1200" dirty="0"/>
            <a:t>Explain what you can expect if you receive a phone call from the MA COVID Team</a:t>
          </a:r>
        </a:p>
      </dsp:txBody>
      <dsp:txXfrm>
        <a:off x="5124086" y="1608379"/>
        <a:ext cx="2372171" cy="1707963"/>
      </dsp:txXfrm>
    </dsp:sp>
    <dsp:sp modelId="{783535C3-02B7-4C0A-8A0A-9FF95FE9CE3E}">
      <dsp:nvSpPr>
        <dsp:cNvPr id="0" name=""/>
        <dsp:cNvSpPr/>
      </dsp:nvSpPr>
      <dsp:spPr>
        <a:xfrm>
          <a:off x="5124086" y="469737"/>
          <a:ext cx="2372171" cy="1138642"/>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34318" tIns="165100" rIns="234318" bIns="165100" numCol="1" spcCol="1270" anchor="ctr" anchorCtr="0">
          <a:noAutofit/>
        </a:bodyPr>
        <a:lstStyle/>
        <a:p>
          <a:pPr marL="0" lvl="0" indent="0" algn="l" defTabSz="2711450">
            <a:lnSpc>
              <a:spcPct val="90000"/>
            </a:lnSpc>
            <a:spcBef>
              <a:spcPct val="0"/>
            </a:spcBef>
            <a:spcAft>
              <a:spcPct val="35000"/>
            </a:spcAft>
            <a:buNone/>
          </a:pPr>
          <a:r>
            <a:rPr lang="en-US" sz="6100" kern="1200"/>
            <a:t>03</a:t>
          </a:r>
        </a:p>
      </dsp:txBody>
      <dsp:txXfrm>
        <a:off x="5124086" y="469737"/>
        <a:ext cx="2372171" cy="1138642"/>
      </dsp:txXfrm>
    </dsp:sp>
    <dsp:sp modelId="{158FFF9D-AFDE-4390-9035-71279E3CC8B0}">
      <dsp:nvSpPr>
        <dsp:cNvPr id="0" name=""/>
        <dsp:cNvSpPr/>
      </dsp:nvSpPr>
      <dsp:spPr>
        <a:xfrm>
          <a:off x="7686032" y="469737"/>
          <a:ext cx="2372171" cy="2846605"/>
        </a:xfrm>
        <a:prstGeom prst="rect">
          <a:avLst/>
        </a:prstGeom>
        <a:solidFill>
          <a:schemeClr val="accent6">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318" tIns="0" rIns="234318" bIns="330200" numCol="1" spcCol="1270" anchor="t" anchorCtr="0">
          <a:noAutofit/>
        </a:bodyPr>
        <a:lstStyle/>
        <a:p>
          <a:pPr marL="0" lvl="0" indent="0" algn="l" defTabSz="800100">
            <a:lnSpc>
              <a:spcPct val="90000"/>
            </a:lnSpc>
            <a:spcBef>
              <a:spcPct val="0"/>
            </a:spcBef>
            <a:spcAft>
              <a:spcPct val="35000"/>
            </a:spcAft>
            <a:buNone/>
          </a:pPr>
          <a:r>
            <a:rPr lang="en-US" sz="1800" b="1" kern="1200" dirty="0"/>
            <a:t>Provide you with information to keep yourself and those you care about safe from COVID-19</a:t>
          </a:r>
        </a:p>
      </dsp:txBody>
      <dsp:txXfrm>
        <a:off x="7686032" y="1608379"/>
        <a:ext cx="2372171" cy="1707963"/>
      </dsp:txXfrm>
    </dsp:sp>
    <dsp:sp modelId="{6A28CFE0-F91A-42CD-9A04-95F564F44655}">
      <dsp:nvSpPr>
        <dsp:cNvPr id="0" name=""/>
        <dsp:cNvSpPr/>
      </dsp:nvSpPr>
      <dsp:spPr>
        <a:xfrm>
          <a:off x="7686032" y="469737"/>
          <a:ext cx="2372171" cy="1138642"/>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34318" tIns="165100" rIns="234318" bIns="165100" numCol="1" spcCol="1270" anchor="ctr" anchorCtr="0">
          <a:noAutofit/>
        </a:bodyPr>
        <a:lstStyle/>
        <a:p>
          <a:pPr marL="0" lvl="0" indent="0" algn="l" defTabSz="2711450">
            <a:lnSpc>
              <a:spcPct val="90000"/>
            </a:lnSpc>
            <a:spcBef>
              <a:spcPct val="0"/>
            </a:spcBef>
            <a:spcAft>
              <a:spcPct val="35000"/>
            </a:spcAft>
            <a:buNone/>
          </a:pPr>
          <a:r>
            <a:rPr lang="en-US" sz="6100" kern="1200"/>
            <a:t>04</a:t>
          </a:r>
        </a:p>
      </dsp:txBody>
      <dsp:txXfrm>
        <a:off x="7686032" y="469737"/>
        <a:ext cx="2372171" cy="1138642"/>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29773E-28F2-41D6-AB25-635423120D1E}" type="datetimeFigureOut">
              <a:rPr lang="en-US" smtClean="0"/>
              <a:t>1/28/21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CF3B91-995C-4993-96A9-1E871E2518D2}" type="slidenum">
              <a:rPr lang="en-US" smtClean="0"/>
              <a:t>‹#›</a:t>
            </a:fld>
            <a:endParaRPr lang="en-US"/>
          </a:p>
        </p:txBody>
      </p:sp>
    </p:spTree>
    <p:extLst>
      <p:ext uri="{BB962C8B-B14F-4D97-AF65-F5344CB8AC3E}">
        <p14:creationId xmlns:p14="http://schemas.microsoft.com/office/powerpoint/2010/main" val="2665865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 from:</a:t>
            </a:r>
          </a:p>
          <a:p>
            <a:r>
              <a:rPr lang="en-US" dirty="0"/>
              <a:t>https://www.mariposacounty.org/1592/COVID-19-Information</a:t>
            </a:r>
          </a:p>
          <a:p>
            <a:r>
              <a:rPr lang="en-US" dirty="0"/>
              <a:t>https://www.cdc.gov/coronavirus/2019-ncov/daily-life-coping/holidays/winter.html</a:t>
            </a:r>
          </a:p>
          <a:p>
            <a:endParaRPr lang="en-US" dirty="0"/>
          </a:p>
          <a:p>
            <a:endParaRPr lang="en-US" dirty="0"/>
          </a:p>
        </p:txBody>
      </p:sp>
      <p:sp>
        <p:nvSpPr>
          <p:cNvPr id="4" name="Slide Number Placeholder 3"/>
          <p:cNvSpPr>
            <a:spLocks noGrp="1"/>
          </p:cNvSpPr>
          <p:nvPr>
            <p:ph type="sldNum" sz="quarter" idx="5"/>
          </p:nvPr>
        </p:nvSpPr>
        <p:spPr/>
        <p:txBody>
          <a:bodyPr/>
          <a:lstStyle/>
          <a:p>
            <a:fld id="{2DCF3B91-995C-4993-96A9-1E871E2518D2}" type="slidenum">
              <a:rPr lang="en-US" smtClean="0"/>
              <a:t>11</a:t>
            </a:fld>
            <a:endParaRPr lang="en-US"/>
          </a:p>
        </p:txBody>
      </p:sp>
    </p:spTree>
    <p:extLst>
      <p:ext uri="{BB962C8B-B14F-4D97-AF65-F5344CB8AC3E}">
        <p14:creationId xmlns:p14="http://schemas.microsoft.com/office/powerpoint/2010/main" val="1879263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2826535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Rick</a:t>
            </a:r>
            <a:endParaRPr/>
          </a:p>
        </p:txBody>
      </p:sp>
      <p:sp>
        <p:nvSpPr>
          <p:cNvPr id="256" name="Google Shape;256;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extLst>
      <p:ext uri="{BB962C8B-B14F-4D97-AF65-F5344CB8AC3E}">
        <p14:creationId xmlns:p14="http://schemas.microsoft.com/office/powerpoint/2010/main" val="2951498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Jodi</a:t>
            </a:r>
          </a:p>
        </p:txBody>
      </p:sp>
      <p:sp>
        <p:nvSpPr>
          <p:cNvPr id="4" name="Slide Number Placeholder 3"/>
          <p:cNvSpPr>
            <a:spLocks noGrp="1"/>
          </p:cNvSpPr>
          <p:nvPr>
            <p:ph type="sldNum" sz="quarter" idx="5"/>
          </p:nvPr>
        </p:nvSpPr>
        <p:spPr/>
        <p:txBody>
          <a:bodyPr/>
          <a:lstStyle/>
          <a:p>
            <a:fld id="{EB6E8008-F006-48B4-9ECF-23A953BD9CB2}" type="slidenum">
              <a:rPr lang="es-PR" smtClean="0"/>
              <a:t>19</a:t>
            </a:fld>
            <a:endParaRPr lang="es-PR"/>
          </a:p>
        </p:txBody>
      </p:sp>
    </p:spTree>
    <p:extLst>
      <p:ext uri="{BB962C8B-B14F-4D97-AF65-F5344CB8AC3E}">
        <p14:creationId xmlns:p14="http://schemas.microsoft.com/office/powerpoint/2010/main" val="1451700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2" name="Google Shape;382;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1114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CF3B91-995C-4993-96A9-1E871E2518D2}" type="slidenum">
              <a:rPr lang="en-US" smtClean="0"/>
              <a:t>33</a:t>
            </a:fld>
            <a:endParaRPr lang="en-US"/>
          </a:p>
        </p:txBody>
      </p:sp>
    </p:spTree>
    <p:extLst>
      <p:ext uri="{BB962C8B-B14F-4D97-AF65-F5344CB8AC3E}">
        <p14:creationId xmlns:p14="http://schemas.microsoft.com/office/powerpoint/2010/main" val="3489858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1/28/21</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8729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1/28/21</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8980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1/28/21</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2233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1/28/21</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57611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1/28/21</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02808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1/28/21</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01771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1/28/21</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0701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1/28/21</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01302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1/28/21</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58826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1/28/21</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6014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https://www.mass.gov/info-details/workplace-health-and-safety-during-covid-19-a-resource-guide-for-employees#exposure-to-covid-19-and-returning-to-work-"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www.mass.gov/doc/covid-19-reopening-control-plan-template/download" TargetMode="External"/><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hyperlink" Target="https://www.mass.gov/info-details/reopening-mandatory-safety-standards-for-workplaces#poster-and-translations-" TargetMode="External"/></Relationships>
</file>

<file path=ppt/slides/_rels/slide24.xml.rels><?xml version="1.0" encoding="UTF-8" standalone="yes"?>
<Relationships xmlns="http://schemas.openxmlformats.org/package/2006/relationships"><Relationship Id="rId2" Type="http://schemas.openxmlformats.org/officeDocument/2006/relationships/hyperlink" Target="https://www.mass.gov/resource/reopening-sector-specific-protocols-and-best-practices"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mailto:safepublicworkplacemailbox@mass.gov" TargetMode="External"/><Relationship Id="rId2" Type="http://schemas.openxmlformats.org/officeDocument/2006/relationships/hyperlink" Target="https://covid-19c.dls.eol.mass.gov/covid19/Complaints/create"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www.osha.gov/lawsregs/regulations/standardnumber/1910/1910.134" TargetMode="External"/><Relationship Id="rId2" Type="http://schemas.openxmlformats.org/officeDocument/2006/relationships/hyperlink" Target="https://www.osha.gov/laws-regs/regulations/standardnumber/1910#1910_Subpart_I" TargetMode="External"/><Relationship Id="rId1" Type="http://schemas.openxmlformats.org/officeDocument/2006/relationships/slideLayout" Target="../slideLayouts/slideLayout7.xml"/><Relationship Id="rId5" Type="http://schemas.openxmlformats.org/officeDocument/2006/relationships/hyperlink" Target="https://www.osha.gov/SLTC/restrooms_sanitation/" TargetMode="External"/><Relationship Id="rId4" Type="http://schemas.openxmlformats.org/officeDocument/2006/relationships/hyperlink" Target="http://www.osha.gov/laws-regs/regulations/standardnumber/1910/1910.1030" TargetMode="External"/></Relationships>
</file>

<file path=ppt/slides/_rels/slide28.xml.rels><?xml version="1.0" encoding="UTF-8" standalone="yes"?>
<Relationships xmlns="http://schemas.openxmlformats.org/package/2006/relationships"><Relationship Id="rId2" Type="http://schemas.openxmlformats.org/officeDocument/2006/relationships/hyperlink" Target="https://www.osha.gov/right-to-refuse.html"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1.jpg"/><Relationship Id="rId5" Type="http://schemas.openxmlformats.org/officeDocument/2006/relationships/hyperlink" Target="mailto:info@masscosh.org" TargetMode="External"/><Relationship Id="rId4" Type="http://schemas.openxmlformats.org/officeDocument/2006/relationships/hyperlink" Target="http://www.masscosh.org/"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5.svg"/><Relationship Id="rId3" Type="http://schemas.openxmlformats.org/officeDocument/2006/relationships/image" Target="../media/image7.svg"/><Relationship Id="rId7" Type="http://schemas.openxmlformats.org/officeDocument/2006/relationships/image" Target="../media/image11.svg"/><Relationship Id="rId12"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hyperlink" Target="http://www.pngall.com/church-png" TargetMode="External"/><Relationship Id="rId5" Type="http://schemas.openxmlformats.org/officeDocument/2006/relationships/image" Target="../media/image9.svg"/><Relationship Id="rId10" Type="http://schemas.openxmlformats.org/officeDocument/2006/relationships/image" Target="../media/image13.png"/><Relationship Id="rId4" Type="http://schemas.openxmlformats.org/officeDocument/2006/relationships/image" Target="../media/image8.png"/><Relationship Id="rId9" Type="http://schemas.openxmlformats.org/officeDocument/2006/relationships/hyperlink" Target="https://www.insidefaccialibro.com/2010/12/carpooling-il-sito-di-postoinautoit.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5.sv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A200D-0960-0047-8069-156BDE7DEE4A}"/>
              </a:ext>
            </a:extLst>
          </p:cNvPr>
          <p:cNvSpPr>
            <a:spLocks noGrp="1"/>
          </p:cNvSpPr>
          <p:nvPr>
            <p:ph type="title"/>
          </p:nvPr>
        </p:nvSpPr>
        <p:spPr/>
        <p:txBody>
          <a:bodyPr/>
          <a:lstStyle/>
          <a:p>
            <a:r>
              <a:rPr lang="en-US" dirty="0"/>
              <a:t>Partners In Health</a:t>
            </a:r>
          </a:p>
        </p:txBody>
      </p:sp>
      <p:sp>
        <p:nvSpPr>
          <p:cNvPr id="3" name="Content Placeholder 2">
            <a:extLst>
              <a:ext uri="{FF2B5EF4-FFF2-40B4-BE49-F238E27FC236}">
                <a16:creationId xmlns:a16="http://schemas.microsoft.com/office/drawing/2014/main" id="{33F3894A-23A2-ED43-8E28-3E02A4852C6D}"/>
              </a:ext>
            </a:extLst>
          </p:cNvPr>
          <p:cNvSpPr>
            <a:spLocks noGrp="1"/>
          </p:cNvSpPr>
          <p:nvPr>
            <p:ph idx="1"/>
          </p:nvPr>
        </p:nvSpPr>
        <p:spPr/>
        <p:txBody>
          <a:bodyPr>
            <a:normAutofit/>
          </a:bodyPr>
          <a:lstStyle/>
          <a:p>
            <a:r>
              <a:rPr lang="en-US" sz="6000" dirty="0"/>
              <a:t>Presenter: Ana Sanchez-</a:t>
            </a:r>
            <a:r>
              <a:rPr lang="en-US" sz="6000" dirty="0" err="1"/>
              <a:t>Junkin</a:t>
            </a:r>
            <a:endParaRPr lang="en-US" sz="6000" dirty="0"/>
          </a:p>
        </p:txBody>
      </p:sp>
    </p:spTree>
    <p:extLst>
      <p:ext uri="{BB962C8B-B14F-4D97-AF65-F5344CB8AC3E}">
        <p14:creationId xmlns:p14="http://schemas.microsoft.com/office/powerpoint/2010/main" val="13811940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8" name="Rectangle 77">
            <a:extLst>
              <a:ext uri="{FF2B5EF4-FFF2-40B4-BE49-F238E27FC236}">
                <a16:creationId xmlns:a16="http://schemas.microsoft.com/office/drawing/2014/main" id="{67B74F2B-9534-4540-96B0-5C8E958B9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FA83A8-E044-45B3-AAE9-52B1EF667341}"/>
              </a:ext>
            </a:extLst>
          </p:cNvPr>
          <p:cNvSpPr>
            <a:spLocks noGrp="1"/>
          </p:cNvSpPr>
          <p:nvPr>
            <p:ph type="title"/>
          </p:nvPr>
        </p:nvSpPr>
        <p:spPr>
          <a:xfrm>
            <a:off x="5172074" y="286603"/>
            <a:ext cx="5983605" cy="1450757"/>
          </a:xfrm>
        </p:spPr>
        <p:txBody>
          <a:bodyPr>
            <a:normAutofit/>
          </a:bodyPr>
          <a:lstStyle/>
          <a:p>
            <a:r>
              <a:rPr lang="en-US" sz="3200" dirty="0"/>
              <a:t>What can I expect from the call if I have been diagnosed with COVID-19?</a:t>
            </a:r>
          </a:p>
        </p:txBody>
      </p:sp>
      <p:pic>
        <p:nvPicPr>
          <p:cNvPr id="4098" name="Picture 2" descr="Contact Tracing Collaborative Poster - Answer the call for COVID-19">
            <a:extLst>
              <a:ext uri="{FF2B5EF4-FFF2-40B4-BE49-F238E27FC236}">
                <a16:creationId xmlns:a16="http://schemas.microsoft.com/office/drawing/2014/main" id="{FC4420F8-05BD-42E9-B76F-432CBC1BE49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30" r="2" b="1918"/>
          <a:stretch/>
        </p:blipFill>
        <p:spPr bwMode="auto">
          <a:xfrm>
            <a:off x="20" y="10"/>
            <a:ext cx="4580077" cy="6857990"/>
          </a:xfrm>
          <a:prstGeom prst="rect">
            <a:avLst/>
          </a:prstGeom>
          <a:noFill/>
          <a:extLst>
            <a:ext uri="{909E8E84-426E-40DD-AFC4-6F175D3DCCD1}">
              <a14:hiddenFill xmlns:a14="http://schemas.microsoft.com/office/drawing/2010/main">
                <a:solidFill>
                  <a:srgbClr val="FFFFFF"/>
                </a:solidFill>
              </a14:hiddenFill>
            </a:ext>
          </a:extLst>
        </p:spPr>
      </p:pic>
      <p:cxnSp>
        <p:nvCxnSpPr>
          <p:cNvPr id="80" name="Straight Connector 79">
            <a:extLst>
              <a:ext uri="{FF2B5EF4-FFF2-40B4-BE49-F238E27FC236}">
                <a16:creationId xmlns:a16="http://schemas.microsoft.com/office/drawing/2014/main" id="{33BECB2B-2CFA-412C-880F-C4B6097493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2903" y="1917852"/>
            <a:ext cx="5943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E177D93-67DE-42C5-BD31-AA743A3DFC7E}"/>
              </a:ext>
            </a:extLst>
          </p:cNvPr>
          <p:cNvSpPr>
            <a:spLocks noGrp="1"/>
          </p:cNvSpPr>
          <p:nvPr>
            <p:ph idx="1"/>
          </p:nvPr>
        </p:nvSpPr>
        <p:spPr>
          <a:xfrm>
            <a:off x="5172074" y="2108201"/>
            <a:ext cx="5983606" cy="3760891"/>
          </a:xfrm>
        </p:spPr>
        <p:txBody>
          <a:bodyPr>
            <a:normAutofit/>
          </a:bodyPr>
          <a:lstStyle/>
          <a:p>
            <a:pPr marL="457200" indent="-457200">
              <a:lnSpc>
                <a:spcPct val="100000"/>
              </a:lnSpc>
              <a:buFont typeface="+mj-lt"/>
              <a:buAutoNum type="arabicPeriod"/>
            </a:pPr>
            <a:r>
              <a:rPr lang="en-US" sz="1400"/>
              <a:t>Your information will be confirmed (DOB, name, and address).</a:t>
            </a:r>
          </a:p>
          <a:p>
            <a:pPr marL="457200" indent="-457200">
              <a:lnSpc>
                <a:spcPct val="100000"/>
              </a:lnSpc>
              <a:buFont typeface="+mj-lt"/>
              <a:buAutoNum type="arabicPeriod"/>
            </a:pPr>
            <a:r>
              <a:rPr lang="en-US" sz="1400"/>
              <a:t>Talk about the symptoms that you are experiencing</a:t>
            </a:r>
          </a:p>
          <a:p>
            <a:pPr marL="457200" indent="-457200">
              <a:lnSpc>
                <a:spcPct val="100000"/>
              </a:lnSpc>
              <a:buFont typeface="+mj-lt"/>
              <a:buAutoNum type="arabicPeriod"/>
            </a:pPr>
            <a:r>
              <a:rPr lang="en-US" sz="1400"/>
              <a:t>Ask you questions to try to figure out together where you were exposed to the virus. </a:t>
            </a:r>
          </a:p>
          <a:p>
            <a:pPr marL="457200" indent="-457200">
              <a:lnSpc>
                <a:spcPct val="100000"/>
              </a:lnSpc>
              <a:buFont typeface="+mj-lt"/>
              <a:buAutoNum type="arabicPeriod"/>
            </a:pPr>
            <a:r>
              <a:rPr lang="en-US" sz="1400"/>
              <a:t>Collect the contact information of people you were in contact 48 hours prior to developing symptoms.</a:t>
            </a:r>
          </a:p>
          <a:p>
            <a:pPr marL="457200" indent="-457200">
              <a:lnSpc>
                <a:spcPct val="100000"/>
              </a:lnSpc>
              <a:buFont typeface="+mj-lt"/>
              <a:buAutoNum type="arabicPeriod"/>
            </a:pPr>
            <a:r>
              <a:rPr lang="en-US" sz="1400"/>
              <a:t>Give you instructions on how to self-isolate and offer referral to a care resource coordinator.</a:t>
            </a:r>
          </a:p>
          <a:p>
            <a:pPr marL="457200" indent="-457200">
              <a:lnSpc>
                <a:spcPct val="100000"/>
              </a:lnSpc>
              <a:buFont typeface="+mj-lt"/>
              <a:buAutoNum type="arabicPeriod"/>
            </a:pPr>
            <a:r>
              <a:rPr lang="en-US" sz="1400"/>
              <a:t>Provide you with options for follow-up.</a:t>
            </a:r>
          </a:p>
          <a:p>
            <a:pPr marL="457200" indent="-457200">
              <a:lnSpc>
                <a:spcPct val="100000"/>
              </a:lnSpc>
              <a:buFont typeface="+mj-lt"/>
              <a:buAutoNum type="arabicPeriod"/>
            </a:pPr>
            <a:r>
              <a:rPr lang="en-US" sz="1400"/>
              <a:t>Can provide you with a letter to send to your employer to let them know you need to quarantine. </a:t>
            </a:r>
          </a:p>
        </p:txBody>
      </p:sp>
    </p:spTree>
    <p:extLst>
      <p:ext uri="{BB962C8B-B14F-4D97-AF65-F5344CB8AC3E}">
        <p14:creationId xmlns:p14="http://schemas.microsoft.com/office/powerpoint/2010/main" val="83096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5" name="Straight Connector 74">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77" name="Rectangle 76">
            <a:extLst>
              <a:ext uri="{FF2B5EF4-FFF2-40B4-BE49-F238E27FC236}">
                <a16:creationId xmlns:a16="http://schemas.microsoft.com/office/drawing/2014/main" id="{548B4202-DCD5-4F8C-B481-743A989A9D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8EE702CF-91CE-4661-ACBF-3C8160D1B4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226503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 name="Rectangle 80">
            <a:extLst>
              <a:ext uri="{FF2B5EF4-FFF2-40B4-BE49-F238E27FC236}">
                <a16:creationId xmlns:a16="http://schemas.microsoft.com/office/drawing/2014/main" id="{C22DE4C3-F301-467F-AA92-57A8FB1523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0E08E9F-2AE9-4D6A-8587-1C4D02F04CD7}"/>
              </a:ext>
            </a:extLst>
          </p:cNvPr>
          <p:cNvSpPr>
            <a:spLocks noGrp="1"/>
          </p:cNvSpPr>
          <p:nvPr>
            <p:ph type="title"/>
          </p:nvPr>
        </p:nvSpPr>
        <p:spPr>
          <a:xfrm>
            <a:off x="633999" y="354227"/>
            <a:ext cx="10909073" cy="1014856"/>
          </a:xfrm>
        </p:spPr>
        <p:txBody>
          <a:bodyPr vert="horz" lIns="91440" tIns="45720" rIns="91440" bIns="45720" rtlCol="0" anchor="b">
            <a:normAutofit/>
          </a:bodyPr>
          <a:lstStyle/>
          <a:p>
            <a:r>
              <a:rPr lang="en-US" sz="3300">
                <a:solidFill>
                  <a:schemeClr val="bg1"/>
                </a:solidFill>
              </a:rPr>
              <a:t>How can I keep myself and my loved ones safe from COVID-19?</a:t>
            </a:r>
          </a:p>
        </p:txBody>
      </p:sp>
      <p:cxnSp>
        <p:nvCxnSpPr>
          <p:cNvPr id="83" name="Straight Connector 82">
            <a:extLst>
              <a:ext uri="{FF2B5EF4-FFF2-40B4-BE49-F238E27FC236}">
                <a16:creationId xmlns:a16="http://schemas.microsoft.com/office/drawing/2014/main" id="{F7F57F6B-E621-4E40-A34D-2FE12902AA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6942" y="1466833"/>
            <a:ext cx="105156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124" name="Picture 4" descr="Holiday Tips | CDC">
            <a:extLst>
              <a:ext uri="{FF2B5EF4-FFF2-40B4-BE49-F238E27FC236}">
                <a16:creationId xmlns:a16="http://schemas.microsoft.com/office/drawing/2014/main" id="{4AB024B2-0421-4F78-BBD2-BAD15CF4415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9289" y="2853119"/>
            <a:ext cx="3047402" cy="3047402"/>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Mariposa County COVID-19 Information | Mariposa County, CA - Official  Website">
            <a:extLst>
              <a:ext uri="{FF2B5EF4-FFF2-40B4-BE49-F238E27FC236}">
                <a16:creationId xmlns:a16="http://schemas.microsoft.com/office/drawing/2014/main" id="{5367946D-4684-4606-88AD-5120EA05FB73}"/>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tretch>
            <a:fillRect/>
          </a:stretch>
        </p:blipFill>
        <p:spPr bwMode="auto">
          <a:xfrm>
            <a:off x="4002092" y="2684375"/>
            <a:ext cx="4041655" cy="338488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BB6B827-C14B-4B1F-9F35-B53EA632EFE5}"/>
              </a:ext>
            </a:extLst>
          </p:cNvPr>
          <p:cNvPicPr>
            <a:picLocks noChangeAspect="1"/>
          </p:cNvPicPr>
          <p:nvPr/>
        </p:nvPicPr>
        <p:blipFill>
          <a:blip r:embed="rId5"/>
          <a:stretch>
            <a:fillRect/>
          </a:stretch>
        </p:blipFill>
        <p:spPr>
          <a:xfrm>
            <a:off x="8350034" y="2869502"/>
            <a:ext cx="3312784" cy="3014633"/>
          </a:xfrm>
          <a:prstGeom prst="rect">
            <a:avLst/>
          </a:prstGeom>
        </p:spPr>
      </p:pic>
      <p:sp>
        <p:nvSpPr>
          <p:cNvPr id="85" name="Rectangle 84">
            <a:extLst>
              <a:ext uri="{FF2B5EF4-FFF2-40B4-BE49-F238E27FC236}">
                <a16:creationId xmlns:a16="http://schemas.microsoft.com/office/drawing/2014/main" id="{C29A556F-7A49-46B7-A1C2-C0280C8958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97715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000"/>
                                  </p:stCondLst>
                                  <p:childTnLst>
                                    <p:set>
                                      <p:cBhvr>
                                        <p:cTn id="6" dur="1" fill="hold">
                                          <p:stCondLst>
                                            <p:cond delay="0"/>
                                          </p:stCondLst>
                                        </p:cTn>
                                        <p:tgtEl>
                                          <p:spTgt spid="5124"/>
                                        </p:tgtEl>
                                        <p:attrNameLst>
                                          <p:attrName>style.visibility</p:attrName>
                                        </p:attrNameLst>
                                      </p:cBhvr>
                                      <p:to>
                                        <p:strVal val="visible"/>
                                      </p:to>
                                    </p:set>
                                    <p:animEffect transition="in" filter="fade">
                                      <p:cBhvr>
                                        <p:cTn id="7" dur="500"/>
                                        <p:tgtEl>
                                          <p:spTgt spid="5124"/>
                                        </p:tgtEl>
                                      </p:cBhvr>
                                    </p:animEffect>
                                  </p:childTnLst>
                                </p:cTn>
                              </p:par>
                            </p:childTnLst>
                          </p:cTn>
                        </p:par>
                        <p:par>
                          <p:cTn id="8" fill="hold">
                            <p:stCondLst>
                              <p:cond delay="2500"/>
                            </p:stCondLst>
                            <p:childTnLst>
                              <p:par>
                                <p:cTn id="9" presetID="10" presetClass="entr" presetSubtype="0" fill="hold" nodeType="afterEffect">
                                  <p:stCondLst>
                                    <p:cond delay="20000"/>
                                  </p:stCondLst>
                                  <p:childTnLst>
                                    <p:set>
                                      <p:cBhvr>
                                        <p:cTn id="10" dur="1" fill="hold">
                                          <p:stCondLst>
                                            <p:cond delay="0"/>
                                          </p:stCondLst>
                                        </p:cTn>
                                        <p:tgtEl>
                                          <p:spTgt spid="5122"/>
                                        </p:tgtEl>
                                        <p:attrNameLst>
                                          <p:attrName>style.visibility</p:attrName>
                                        </p:attrNameLst>
                                      </p:cBhvr>
                                      <p:to>
                                        <p:strVal val="visible"/>
                                      </p:to>
                                    </p:set>
                                    <p:animEffect transition="in" filter="fade">
                                      <p:cBhvr>
                                        <p:cTn id="11" dur="500"/>
                                        <p:tgtEl>
                                          <p:spTgt spid="5122"/>
                                        </p:tgtEl>
                                      </p:cBhvr>
                                    </p:animEffect>
                                  </p:childTnLst>
                                </p:cTn>
                              </p:par>
                            </p:childTnLst>
                          </p:cTn>
                        </p:par>
                        <p:par>
                          <p:cTn id="12" fill="hold">
                            <p:stCondLst>
                              <p:cond delay="23000"/>
                            </p:stCondLst>
                            <p:childTnLst>
                              <p:par>
                                <p:cTn id="13" presetID="10" presetClass="entr" presetSubtype="0" fill="hold" nodeType="afterEffect">
                                  <p:stCondLst>
                                    <p:cond delay="300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519A0-7E94-C74B-96E5-E033F55AFF65}"/>
              </a:ext>
            </a:extLst>
          </p:cNvPr>
          <p:cNvSpPr>
            <a:spLocks noGrp="1"/>
          </p:cNvSpPr>
          <p:nvPr>
            <p:ph type="title"/>
          </p:nvPr>
        </p:nvSpPr>
        <p:spPr/>
        <p:txBody>
          <a:bodyPr/>
          <a:lstStyle/>
          <a:p>
            <a:r>
              <a:rPr lang="en-US" dirty="0"/>
              <a:t>New Bedford Health Department</a:t>
            </a:r>
          </a:p>
        </p:txBody>
      </p:sp>
      <p:sp>
        <p:nvSpPr>
          <p:cNvPr id="3" name="Content Placeholder 2">
            <a:extLst>
              <a:ext uri="{FF2B5EF4-FFF2-40B4-BE49-F238E27FC236}">
                <a16:creationId xmlns:a16="http://schemas.microsoft.com/office/drawing/2014/main" id="{DD5D2A7C-C17B-F34F-8B7D-7624EF42C979}"/>
              </a:ext>
            </a:extLst>
          </p:cNvPr>
          <p:cNvSpPr>
            <a:spLocks noGrp="1"/>
          </p:cNvSpPr>
          <p:nvPr>
            <p:ph idx="1"/>
          </p:nvPr>
        </p:nvSpPr>
        <p:spPr/>
        <p:txBody>
          <a:bodyPr>
            <a:normAutofit/>
          </a:bodyPr>
          <a:lstStyle/>
          <a:p>
            <a:r>
              <a:rPr lang="en-US" sz="7200" dirty="0"/>
              <a:t>Presenter: Damon Chaplin</a:t>
            </a:r>
          </a:p>
        </p:txBody>
      </p:sp>
    </p:spTree>
    <p:extLst>
      <p:ext uri="{BB962C8B-B14F-4D97-AF65-F5344CB8AC3E}">
        <p14:creationId xmlns:p14="http://schemas.microsoft.com/office/powerpoint/2010/main" val="3731114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1C23C-F22B-0444-889D-37BDB2E7CE0E}"/>
              </a:ext>
            </a:extLst>
          </p:cNvPr>
          <p:cNvSpPr>
            <a:spLocks noGrp="1"/>
          </p:cNvSpPr>
          <p:nvPr>
            <p:ph type="title"/>
          </p:nvPr>
        </p:nvSpPr>
        <p:spPr/>
        <p:txBody>
          <a:bodyPr>
            <a:normAutofit/>
          </a:bodyPr>
          <a:lstStyle/>
          <a:p>
            <a:r>
              <a:rPr lang="en-US" dirty="0" err="1"/>
              <a:t>MassCOSH</a:t>
            </a:r>
            <a:r>
              <a:rPr lang="en-US" dirty="0"/>
              <a:t> </a:t>
            </a:r>
            <a:r>
              <a:rPr lang="en-US" sz="2000" dirty="0"/>
              <a:t>(</a:t>
            </a:r>
            <a:r>
              <a:rPr lang="en-US" sz="2000" b="1" dirty="0">
                <a:solidFill>
                  <a:schemeClr val="dk1"/>
                </a:solidFill>
                <a:latin typeface="Calibri"/>
                <a:ea typeface="Calibri"/>
                <a:cs typeface="Calibri"/>
                <a:sym typeface="Calibri"/>
              </a:rPr>
              <a:t>Massachusetts Coalition for Occupational Safety and Health)</a:t>
            </a:r>
            <a:r>
              <a:rPr lang="en-US" dirty="0"/>
              <a:t> </a:t>
            </a:r>
          </a:p>
        </p:txBody>
      </p:sp>
      <p:sp>
        <p:nvSpPr>
          <p:cNvPr id="3" name="Content Placeholder 2">
            <a:extLst>
              <a:ext uri="{FF2B5EF4-FFF2-40B4-BE49-F238E27FC236}">
                <a16:creationId xmlns:a16="http://schemas.microsoft.com/office/drawing/2014/main" id="{09B82EF8-D267-5049-896F-A0B0767F90D6}"/>
              </a:ext>
            </a:extLst>
          </p:cNvPr>
          <p:cNvSpPr>
            <a:spLocks noGrp="1"/>
          </p:cNvSpPr>
          <p:nvPr>
            <p:ph idx="1"/>
          </p:nvPr>
        </p:nvSpPr>
        <p:spPr/>
        <p:txBody>
          <a:bodyPr>
            <a:normAutofit/>
          </a:bodyPr>
          <a:lstStyle/>
          <a:p>
            <a:r>
              <a:rPr lang="en-US" sz="4000" dirty="0"/>
              <a:t>Presenter: Jodi </a:t>
            </a:r>
            <a:r>
              <a:rPr lang="en-US" sz="4000" dirty="0" err="1"/>
              <a:t>Surgerman-Brozan</a:t>
            </a:r>
            <a:r>
              <a:rPr lang="en-US" sz="4000" dirty="0"/>
              <a:t> &amp; Tish Davis</a:t>
            </a:r>
          </a:p>
        </p:txBody>
      </p:sp>
    </p:spTree>
    <p:extLst>
      <p:ext uri="{BB962C8B-B14F-4D97-AF65-F5344CB8AC3E}">
        <p14:creationId xmlns:p14="http://schemas.microsoft.com/office/powerpoint/2010/main" val="1855471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4"/>
          <p:cNvSpPr txBox="1">
            <a:spLocks noGrp="1"/>
          </p:cNvSpPr>
          <p:nvPr>
            <p:ph type="ctrTitle"/>
          </p:nvPr>
        </p:nvSpPr>
        <p:spPr>
          <a:xfrm>
            <a:off x="1496296" y="1025163"/>
            <a:ext cx="9410422" cy="2866292"/>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Clr>
                <a:srgbClr val="262626"/>
              </a:buClr>
              <a:buSzPts val="6600"/>
              <a:buFont typeface="Calibri"/>
              <a:buNone/>
            </a:pPr>
            <a:r>
              <a:rPr lang="en-US" sz="6600" b="1" dirty="0"/>
              <a:t>COVID-19 WORKPLACE SAFETY PROTECTIONS IN MASSACHUSETTS</a:t>
            </a:r>
            <a:endParaRPr sz="6000" b="1" dirty="0"/>
          </a:p>
        </p:txBody>
      </p:sp>
      <p:sp>
        <p:nvSpPr>
          <p:cNvPr id="112" name="Google Shape;112;p14"/>
          <p:cNvSpPr/>
          <p:nvPr/>
        </p:nvSpPr>
        <p:spPr>
          <a:xfrm>
            <a:off x="9773837" y="4437245"/>
            <a:ext cx="2265763" cy="1761423"/>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06377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13" y="246994"/>
            <a:ext cx="4925988" cy="2627709"/>
          </a:xfrm>
          <a:prstGeom prst="rect">
            <a:avLst/>
          </a:prstGeom>
        </p:spPr>
      </p:pic>
      <p:sp>
        <p:nvSpPr>
          <p:cNvPr id="3" name="TextBox 2"/>
          <p:cNvSpPr txBox="1"/>
          <p:nvPr/>
        </p:nvSpPr>
        <p:spPr>
          <a:xfrm>
            <a:off x="5864772" y="567559"/>
            <a:ext cx="5370787" cy="5538951"/>
          </a:xfrm>
          <a:prstGeom prst="rect">
            <a:avLst/>
          </a:prstGeom>
          <a:noFill/>
        </p:spPr>
        <p:txBody>
          <a:bodyPr wrap="square" rtlCol="0">
            <a:spAutoFit/>
          </a:bodyPr>
          <a:lstStyle/>
          <a:p>
            <a:endParaRPr lang="en-US" dirty="0"/>
          </a:p>
        </p:txBody>
      </p:sp>
      <p:sp>
        <p:nvSpPr>
          <p:cNvPr id="4" name="TextBox 3"/>
          <p:cNvSpPr txBox="1"/>
          <p:nvPr/>
        </p:nvSpPr>
        <p:spPr>
          <a:xfrm>
            <a:off x="5477758" y="102607"/>
            <a:ext cx="6493525" cy="6186309"/>
          </a:xfrm>
          <a:prstGeom prst="rect">
            <a:avLst/>
          </a:prstGeom>
          <a:noFill/>
        </p:spPr>
        <p:txBody>
          <a:bodyPr wrap="square" rtlCol="0">
            <a:spAutoFit/>
          </a:bodyPr>
          <a:lstStyle/>
          <a:p>
            <a:pPr marL="285750" indent="-285750" fontAlgn="base">
              <a:buFont typeface="Arial" panose="020B0604020202020204" pitchFamily="34" charset="0"/>
              <a:buChar char="•"/>
            </a:pPr>
            <a:r>
              <a:rPr lang="en-US" sz="1800" dirty="0"/>
              <a:t>Food/agriculture workers (including restaurant workers): 39% </a:t>
            </a:r>
          </a:p>
          <a:p>
            <a:pPr marL="285750" indent="-285750" fontAlgn="base">
              <a:buFont typeface="Arial" panose="020B0604020202020204" pitchFamily="34" charset="0"/>
              <a:buChar char="•"/>
            </a:pPr>
            <a:endParaRPr lang="en-US" sz="1800" dirty="0"/>
          </a:p>
          <a:p>
            <a:pPr marL="285750" indent="-285750" fontAlgn="base">
              <a:buFont typeface="Arial" panose="020B0604020202020204" pitchFamily="34" charset="0"/>
              <a:buChar char="•"/>
            </a:pPr>
            <a:r>
              <a:rPr lang="en-US" sz="1800" dirty="0"/>
              <a:t>Transportation/logistics workers: 28% increase</a:t>
            </a:r>
          </a:p>
          <a:p>
            <a:pPr marL="285750" indent="-285750" fontAlgn="base">
              <a:buFont typeface="Arial" panose="020B0604020202020204" pitchFamily="34" charset="0"/>
              <a:buChar char="•"/>
            </a:pPr>
            <a:endParaRPr lang="en-US" sz="1800" dirty="0"/>
          </a:p>
          <a:p>
            <a:pPr marL="285750" indent="-285750" fontAlgn="base">
              <a:buFont typeface="Arial" panose="020B0604020202020204" pitchFamily="34" charset="0"/>
              <a:buChar char="•"/>
            </a:pPr>
            <a:r>
              <a:rPr lang="en-US" sz="1800" dirty="0"/>
              <a:t>Facilities: 27% </a:t>
            </a:r>
          </a:p>
          <a:p>
            <a:pPr marL="285750" indent="-285750" fontAlgn="base">
              <a:buFont typeface="Arial" panose="020B0604020202020204" pitchFamily="34" charset="0"/>
              <a:buChar char="•"/>
            </a:pPr>
            <a:endParaRPr lang="en-US" sz="1800" dirty="0"/>
          </a:p>
          <a:p>
            <a:pPr marL="285750" indent="-285750" fontAlgn="base">
              <a:buFont typeface="Arial" panose="020B0604020202020204" pitchFamily="34" charset="0"/>
              <a:buChar char="•"/>
            </a:pPr>
            <a:r>
              <a:rPr lang="en-US" sz="1800" dirty="0"/>
              <a:t>Manufacturing workers: 23% </a:t>
            </a:r>
          </a:p>
          <a:p>
            <a:pPr marL="285750" indent="-285750" fontAlgn="base">
              <a:buFont typeface="Arial" panose="020B0604020202020204" pitchFamily="34" charset="0"/>
              <a:buChar char="•"/>
            </a:pPr>
            <a:endParaRPr lang="en-US" sz="1800" dirty="0"/>
          </a:p>
          <a:p>
            <a:pPr marL="285750" indent="-285750" fontAlgn="base">
              <a:buFont typeface="Arial" panose="020B0604020202020204" pitchFamily="34" charset="0"/>
              <a:buChar char="•"/>
            </a:pPr>
            <a:r>
              <a:rPr lang="en-US" sz="1800" dirty="0"/>
              <a:t>Latino Californians experienced a 36% increase in mortality, with a 59% increase among Latino food/agriculture workers. </a:t>
            </a:r>
          </a:p>
          <a:p>
            <a:pPr marL="285750" indent="-285750" fontAlgn="base">
              <a:buFont typeface="Arial" panose="020B0604020202020204" pitchFamily="34" charset="0"/>
              <a:buChar char="•"/>
            </a:pPr>
            <a:endParaRPr lang="en-US" sz="1800" dirty="0"/>
          </a:p>
          <a:p>
            <a:pPr marL="285750" indent="-285750" fontAlgn="base">
              <a:buFont typeface="Arial" panose="020B0604020202020204" pitchFamily="34" charset="0"/>
              <a:buChar char="•"/>
            </a:pPr>
            <a:r>
              <a:rPr lang="en-US" sz="1800" dirty="0"/>
              <a:t>Black Californians experienced a 28% increase in mortality, with a 36% increase for Black retail workers. </a:t>
            </a:r>
          </a:p>
          <a:p>
            <a:pPr marL="285750" indent="-285750" fontAlgn="base">
              <a:buFont typeface="Arial" panose="020B0604020202020204" pitchFamily="34" charset="0"/>
              <a:buChar char="•"/>
            </a:pPr>
            <a:endParaRPr lang="en-US" sz="1800" dirty="0"/>
          </a:p>
          <a:p>
            <a:pPr marL="285750" indent="-285750" fontAlgn="base">
              <a:buFont typeface="Arial" panose="020B0604020202020204" pitchFamily="34" charset="0"/>
              <a:buChar char="•"/>
            </a:pPr>
            <a:r>
              <a:rPr lang="en-US" sz="1800" dirty="0"/>
              <a:t>Asian Californians experienced an 18% increase, with a 40% increase among Asian healthcare workers. </a:t>
            </a:r>
          </a:p>
          <a:p>
            <a:pPr marL="285750" indent="-285750" fontAlgn="base">
              <a:buFont typeface="Arial" panose="020B0604020202020204" pitchFamily="34" charset="0"/>
              <a:buChar char="•"/>
            </a:pPr>
            <a:endParaRPr lang="en-US" sz="1800" dirty="0"/>
          </a:p>
          <a:p>
            <a:pPr marL="285750" indent="-285750" fontAlgn="base">
              <a:buFont typeface="Arial" panose="020B0604020202020204" pitchFamily="34" charset="0"/>
              <a:buChar char="•"/>
            </a:pPr>
            <a:r>
              <a:rPr lang="en-US" sz="1800" dirty="0"/>
              <a:t>Excess mortality among White working-age Californians increased by 6%, with a 16% increase among White food/agriculture workers.</a:t>
            </a:r>
          </a:p>
        </p:txBody>
      </p:sp>
      <p:sp>
        <p:nvSpPr>
          <p:cNvPr id="5" name="Rectangle 4"/>
          <p:cNvSpPr/>
          <p:nvPr/>
        </p:nvSpPr>
        <p:spPr>
          <a:xfrm>
            <a:off x="214314" y="3089509"/>
            <a:ext cx="4757080" cy="2932919"/>
          </a:xfrm>
          <a:prstGeom prst="rect">
            <a:avLst/>
          </a:prstGeom>
        </p:spPr>
        <p:txBody>
          <a:bodyPr wrap="square">
            <a:spAutoFit/>
          </a:bodyPr>
          <a:lstStyle/>
          <a:p>
            <a:r>
              <a:rPr lang="en-US" sz="2000" dirty="0"/>
              <a:t>Using death records from the California Department of Public Health, they estimated excess mortality among Californians 18–65 years of age by occupational sector and occupation. During the COVID-19 pandemic</a:t>
            </a:r>
            <a:r>
              <a:rPr lang="en-US" sz="2000" b="1" dirty="0"/>
              <a:t>, working age adults experienced a 22% increase in mortality compared to historical periods.</a:t>
            </a:r>
          </a:p>
        </p:txBody>
      </p:sp>
    </p:spTree>
    <p:extLst>
      <p:ext uri="{BB962C8B-B14F-4D97-AF65-F5344CB8AC3E}">
        <p14:creationId xmlns:p14="http://schemas.microsoft.com/office/powerpoint/2010/main" val="4091877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0974" y="249613"/>
            <a:ext cx="11054080" cy="2246769"/>
          </a:xfrm>
          <a:prstGeom prst="rect">
            <a:avLst/>
          </a:prstGeom>
          <a:noFill/>
        </p:spPr>
        <p:txBody>
          <a:bodyPr wrap="square" rtlCol="0">
            <a:spAutoFit/>
          </a:bodyPr>
          <a:lstStyle/>
          <a:p>
            <a:r>
              <a:rPr lang="en-US" sz="2800" b="1" dirty="0"/>
              <a:t>In Massachusetts we may never know the full </a:t>
            </a:r>
            <a:r>
              <a:rPr lang="en-US" sz="2800" dirty="0"/>
              <a:t>impact COVID-19 has had on workers because the State has failed to collect data on the occupation, industry and employers of those that have become ill or died from the virus.  We have to rely on other data that demonstrates the impact. </a:t>
            </a:r>
            <a:endParaRPr lang="en-US" sz="2800" b="1" dirty="0"/>
          </a:p>
        </p:txBody>
      </p:sp>
      <p:sp>
        <p:nvSpPr>
          <p:cNvPr id="3" name="TextBox 2"/>
          <p:cNvSpPr txBox="1"/>
          <p:nvPr/>
        </p:nvSpPr>
        <p:spPr>
          <a:xfrm>
            <a:off x="1798448" y="2746977"/>
            <a:ext cx="9594766" cy="3108543"/>
          </a:xfrm>
          <a:prstGeom prst="rect">
            <a:avLst/>
          </a:prstGeom>
          <a:noFill/>
        </p:spPr>
        <p:txBody>
          <a:bodyPr wrap="square" rtlCol="0">
            <a:spAutoFit/>
          </a:bodyPr>
          <a:lstStyle/>
          <a:p>
            <a:r>
              <a:rPr lang="en-US" sz="2800" dirty="0"/>
              <a:t>Worker complaints to the State and OSHA – tens of thousands.</a:t>
            </a:r>
          </a:p>
          <a:p>
            <a:r>
              <a:rPr lang="en-US" sz="2800" dirty="0"/>
              <a:t> </a:t>
            </a:r>
          </a:p>
          <a:p>
            <a:pPr lvl="0"/>
            <a:r>
              <a:rPr lang="en-US" sz="2800" dirty="0"/>
              <a:t>As of August 24, the Fair Labor Division at the Massachusetts Attorney General’s office has received 2,856 complaints via the online form rolled out on May 19.</a:t>
            </a:r>
          </a:p>
          <a:p>
            <a:pPr lvl="0"/>
            <a:endParaRPr lang="en-US" sz="2800" dirty="0"/>
          </a:p>
        </p:txBody>
      </p:sp>
      <p:sp>
        <p:nvSpPr>
          <p:cNvPr id="7" name="Right Arrow 6"/>
          <p:cNvSpPr/>
          <p:nvPr/>
        </p:nvSpPr>
        <p:spPr>
          <a:xfrm>
            <a:off x="749143" y="4066116"/>
            <a:ext cx="741680" cy="4702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749143" y="2852078"/>
            <a:ext cx="741680" cy="4702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81669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190414" y="290318"/>
            <a:ext cx="3709827" cy="5814390"/>
          </a:xfrm>
          <a:ln>
            <a:noFill/>
          </a:ln>
        </p:spPr>
        <p:txBody>
          <a:bodyPr>
            <a:noAutofit/>
          </a:bodyPr>
          <a:lstStyle/>
          <a:p>
            <a:pPr marL="0" indent="0">
              <a:buNone/>
            </a:pPr>
            <a:r>
              <a:rPr lang="en-US" sz="2200" dirty="0"/>
              <a:t>On May 11 MassCOSH released extensive, science-based recommendations to Baker’s Reopening Advisory Board: </a:t>
            </a:r>
          </a:p>
          <a:p>
            <a:pPr marL="468630" indent="-285750">
              <a:lnSpc>
                <a:spcPct val="100000"/>
              </a:lnSpc>
              <a:spcBef>
                <a:spcPts val="200"/>
              </a:spcBef>
              <a:buClrTx/>
              <a:buFont typeface="Wingdings" panose="05000000000000000000" pitchFamily="2" charset="2"/>
              <a:buChar char="ü"/>
            </a:pPr>
            <a:r>
              <a:rPr lang="en-US" sz="2200" dirty="0"/>
              <a:t>Enforceable standards</a:t>
            </a:r>
          </a:p>
          <a:p>
            <a:pPr marL="468630" indent="-285750">
              <a:lnSpc>
                <a:spcPct val="100000"/>
              </a:lnSpc>
              <a:spcBef>
                <a:spcPts val="200"/>
              </a:spcBef>
              <a:buClrTx/>
              <a:buFont typeface="Wingdings" panose="05000000000000000000" pitchFamily="2" charset="2"/>
              <a:buChar char="ü"/>
            </a:pPr>
            <a:r>
              <a:rPr lang="en-US" sz="2200" dirty="0"/>
              <a:t>Screening, testing, contact tracing, surveillance</a:t>
            </a:r>
          </a:p>
          <a:p>
            <a:pPr marL="468630" indent="-285750">
              <a:lnSpc>
                <a:spcPct val="100000"/>
              </a:lnSpc>
              <a:spcBef>
                <a:spcPts val="200"/>
              </a:spcBef>
              <a:buClrTx/>
              <a:buFont typeface="Wingdings" panose="05000000000000000000" pitchFamily="2" charset="2"/>
              <a:buChar char="ü"/>
            </a:pPr>
            <a:r>
              <a:rPr lang="en-US" sz="2200" dirty="0"/>
              <a:t>Protect workers’ voice and job protections</a:t>
            </a:r>
          </a:p>
          <a:p>
            <a:pPr marL="0" indent="0">
              <a:buNone/>
            </a:pPr>
            <a:r>
              <a:rPr lang="en-US" sz="2200" dirty="0"/>
              <a:t>Unfortunately, these recommendations were ignored by the Governor’s CEO-heavy Reopening Advisory Board. On May 18, as the State launched Phase 1 of reopening, MassCOSH gave the plan a report card with failing grades. </a:t>
            </a:r>
          </a:p>
        </p:txBody>
      </p:sp>
      <p:pic>
        <p:nvPicPr>
          <p:cNvPr id="6" name="Picture 5" descr="No photo description availabl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00241" y="1045028"/>
            <a:ext cx="8198068" cy="5059680"/>
          </a:xfrm>
          <a:prstGeom prst="rect">
            <a:avLst/>
          </a:prstGeom>
          <a:noFill/>
          <a:ln>
            <a:noFill/>
          </a:ln>
        </p:spPr>
      </p:pic>
      <p:sp>
        <p:nvSpPr>
          <p:cNvPr id="2" name="TextBox 1"/>
          <p:cNvSpPr txBox="1"/>
          <p:nvPr/>
        </p:nvSpPr>
        <p:spPr>
          <a:xfrm>
            <a:off x="3900241" y="302631"/>
            <a:ext cx="7149737" cy="646331"/>
          </a:xfrm>
          <a:prstGeom prst="rect">
            <a:avLst/>
          </a:prstGeom>
          <a:noFill/>
        </p:spPr>
        <p:txBody>
          <a:bodyPr wrap="square" rtlCol="0">
            <a:spAutoFit/>
          </a:bodyPr>
          <a:lstStyle/>
          <a:p>
            <a:r>
              <a:rPr lang="en-US" sz="3600" b="1" dirty="0"/>
              <a:t>Reopening Massachusetts</a:t>
            </a:r>
          </a:p>
        </p:txBody>
      </p:sp>
    </p:spTree>
    <p:extLst>
      <p:ext uri="{BB962C8B-B14F-4D97-AF65-F5344CB8AC3E}">
        <p14:creationId xmlns:p14="http://schemas.microsoft.com/office/powerpoint/2010/main" val="23845336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2"/>
          <p:cNvSpPr txBox="1">
            <a:spLocks noGrp="1"/>
          </p:cNvSpPr>
          <p:nvPr>
            <p:ph type="title"/>
          </p:nvPr>
        </p:nvSpPr>
        <p:spPr>
          <a:xfrm>
            <a:off x="1002686" y="223542"/>
            <a:ext cx="10552853" cy="1305130"/>
          </a:xfrm>
          <a:prstGeom prst="rect">
            <a:avLst/>
          </a:prstGeom>
          <a:noFill/>
          <a:ln>
            <a:noFill/>
          </a:ln>
        </p:spPr>
        <p:txBody>
          <a:bodyPr spcFirstLastPara="1" wrap="square" lIns="91425" tIns="45700" rIns="91425" bIns="45700" anchor="b" anchorCtr="0">
            <a:noAutofit/>
          </a:bodyPr>
          <a:lstStyle/>
          <a:p>
            <a:pPr marL="182880" lvl="0" indent="0" algn="l" rtl="0">
              <a:lnSpc>
                <a:spcPct val="85000"/>
              </a:lnSpc>
              <a:spcBef>
                <a:spcPts val="0"/>
              </a:spcBef>
              <a:spcAft>
                <a:spcPts val="0"/>
              </a:spcAft>
              <a:buClr>
                <a:srgbClr val="3F3F3F"/>
              </a:buClr>
              <a:buSzPts val="4000"/>
              <a:buFont typeface="Calibri"/>
              <a:buNone/>
            </a:pPr>
            <a:r>
              <a:rPr lang="en-US" sz="4000" dirty="0"/>
              <a:t>What protections do I need to be safe at work?</a:t>
            </a:r>
            <a:endParaRPr sz="4000" dirty="0"/>
          </a:p>
        </p:txBody>
      </p:sp>
      <p:pic>
        <p:nvPicPr>
          <p:cNvPr id="259" name="Google Shape;259;p32"/>
          <p:cNvPicPr preferRelativeResize="0"/>
          <p:nvPr/>
        </p:nvPicPr>
        <p:blipFill rotWithShape="1">
          <a:blip r:embed="rId3">
            <a:alphaModFix/>
          </a:blip>
          <a:srcRect/>
          <a:stretch/>
        </p:blipFill>
        <p:spPr>
          <a:xfrm>
            <a:off x="2911247" y="1873405"/>
            <a:ext cx="6566812" cy="4396909"/>
          </a:xfrm>
          <a:prstGeom prst="rect">
            <a:avLst/>
          </a:prstGeom>
          <a:noFill/>
          <a:ln>
            <a:noFill/>
          </a:ln>
        </p:spPr>
      </p:pic>
      <p:sp>
        <p:nvSpPr>
          <p:cNvPr id="260" name="Google Shape;260;p32"/>
          <p:cNvSpPr txBox="1"/>
          <p:nvPr/>
        </p:nvSpPr>
        <p:spPr>
          <a:xfrm>
            <a:off x="7498080" y="5956804"/>
            <a:ext cx="3074670" cy="3231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500">
                <a:solidFill>
                  <a:srgbClr val="7F7F7F"/>
                </a:solidFill>
                <a:latin typeface="Calibri"/>
                <a:ea typeface="Calibri"/>
                <a:cs typeface="Calibri"/>
                <a:sym typeface="Calibri"/>
              </a:rPr>
              <a:t>Source: NIOSH</a:t>
            </a:r>
            <a:endParaRPr/>
          </a:p>
        </p:txBody>
      </p:sp>
    </p:spTree>
    <p:extLst>
      <p:ext uri="{BB962C8B-B14F-4D97-AF65-F5344CB8AC3E}">
        <p14:creationId xmlns:p14="http://schemas.microsoft.com/office/powerpoint/2010/main" val="41000595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7539" y="1833708"/>
            <a:ext cx="11262006" cy="4262291"/>
          </a:xfrm>
          <a:prstGeom prst="rect">
            <a:avLst/>
          </a:prstGeom>
          <a:noFill/>
          <a:ln>
            <a:noFill/>
          </a:ln>
        </p:spPr>
        <p:txBody>
          <a:bodyPr wrap="square" rtlCol="0" anchor="t">
            <a:spAutoFit/>
          </a:bodyPr>
          <a:lstStyle/>
          <a:p>
            <a:pPr marL="457200" lvl="0" indent="-457200">
              <a:spcBef>
                <a:spcPts val="600"/>
              </a:spcBef>
              <a:spcAft>
                <a:spcPts val="600"/>
              </a:spcAft>
              <a:buFont typeface="+mj-lt"/>
              <a:buAutoNum type="arabicPeriod"/>
            </a:pPr>
            <a:r>
              <a:rPr lang="en-US" sz="1900" dirty="0"/>
              <a:t>The plan left enforcement mostly to </a:t>
            </a:r>
            <a:r>
              <a:rPr lang="en-US" sz="1900" b="1" dirty="0"/>
              <a:t>Local Boards of Health (LBOH) </a:t>
            </a:r>
            <a:r>
              <a:rPr lang="en-US" sz="1900" dirty="0"/>
              <a:t>without providing any additional support or capacity, and in some aspects, undermining LBOH’s authority to apply higher safety standards and/or close businesses that they believe are endangering workers and the public. </a:t>
            </a:r>
          </a:p>
          <a:p>
            <a:pPr marL="457200" indent="-457200">
              <a:spcBef>
                <a:spcPts val="600"/>
              </a:spcBef>
              <a:spcAft>
                <a:spcPts val="600"/>
              </a:spcAft>
              <a:buFont typeface="+mj-lt"/>
              <a:buAutoNum type="arabicPeriod"/>
            </a:pPr>
            <a:r>
              <a:rPr lang="en-US" sz="1900" dirty="0"/>
              <a:t>When the Reopening Plan failed to provide workers with any clear way to report and get assistance with unsafe work conditions, at the urging of the Labor Advisory Council, the </a:t>
            </a:r>
            <a:r>
              <a:rPr lang="en-US" sz="1900" b="1" dirty="0"/>
              <a:t>Massachusetts Attorney General Fair Labor Division</a:t>
            </a:r>
            <a:r>
              <a:rPr lang="en-US" sz="1900" dirty="0"/>
              <a:t>’s Office built on the hotline they had already created for essential workers to launch an on-line complaint form.  That hotline closed in August. </a:t>
            </a:r>
          </a:p>
          <a:p>
            <a:pPr marL="457200" indent="-457200">
              <a:spcBef>
                <a:spcPts val="600"/>
              </a:spcBef>
              <a:spcAft>
                <a:spcPts val="600"/>
              </a:spcAft>
              <a:buFont typeface="+mj-lt"/>
              <a:buAutoNum type="arabicPeriod"/>
            </a:pPr>
            <a:r>
              <a:rPr lang="en-US" sz="1900" dirty="0"/>
              <a:t>Early in the pandemic, the </a:t>
            </a:r>
            <a:r>
              <a:rPr lang="en-US" sz="1900" b="1" dirty="0"/>
              <a:t>Massachusetts Department of Labor Standards</a:t>
            </a:r>
            <a:r>
              <a:rPr lang="en-US" sz="1900" dirty="0"/>
              <a:t> was tasked only with enforcement guidelines ensuring only that only those businesses allowed to open were open.  As the State continued to reopen, DLS became more engaged in enforcement, and on July 13 launched their own complaint form.  They now work in partnership with LBOH to enforce standards and promulgated </a:t>
            </a:r>
            <a:r>
              <a:rPr lang="en-US" sz="1900" b="1" dirty="0"/>
              <a:t>temporary emergency regulations </a:t>
            </a:r>
            <a:r>
              <a:rPr lang="en-US" sz="1900" dirty="0"/>
              <a:t>to allow for that enforcement.  </a:t>
            </a:r>
            <a:endParaRPr lang="en-US" sz="1900" i="1" dirty="0">
              <a:cs typeface="Calibri" panose="020F0502020204030204"/>
            </a:endParaRPr>
          </a:p>
        </p:txBody>
      </p:sp>
      <p:sp>
        <p:nvSpPr>
          <p:cNvPr id="2" name="Title 1">
            <a:extLst>
              <a:ext uri="{FF2B5EF4-FFF2-40B4-BE49-F238E27FC236}">
                <a16:creationId xmlns:a16="http://schemas.microsoft.com/office/drawing/2014/main" id="{E8FC91D9-1585-467B-9974-2C7098AF6758}"/>
              </a:ext>
            </a:extLst>
          </p:cNvPr>
          <p:cNvSpPr>
            <a:spLocks noGrp="1"/>
          </p:cNvSpPr>
          <p:nvPr>
            <p:ph type="title"/>
          </p:nvPr>
        </p:nvSpPr>
        <p:spPr>
          <a:xfrm>
            <a:off x="595265" y="469073"/>
            <a:ext cx="11006553" cy="1128499"/>
          </a:xfrm>
        </p:spPr>
        <p:txBody>
          <a:bodyPr>
            <a:normAutofit fontScale="90000"/>
          </a:bodyPr>
          <a:lstStyle/>
          <a:p>
            <a:pPr algn="ctr"/>
            <a:r>
              <a:rPr lang="en-US" sz="4400" b="1" dirty="0"/>
              <a:t>Evolution of Enforcement of COVID-19 Mandatory Safety Standards for Workplaces</a:t>
            </a:r>
          </a:p>
        </p:txBody>
      </p:sp>
    </p:spTree>
    <p:extLst>
      <p:ext uri="{BB962C8B-B14F-4D97-AF65-F5344CB8AC3E}">
        <p14:creationId xmlns:p14="http://schemas.microsoft.com/office/powerpoint/2010/main" val="1340389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39">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648929" y="639097"/>
            <a:ext cx="6253317" cy="3686015"/>
          </a:xfrm>
        </p:spPr>
        <p:txBody>
          <a:bodyPr>
            <a:normAutofit/>
          </a:bodyPr>
          <a:lstStyle/>
          <a:p>
            <a:r>
              <a:rPr lang="en-US"/>
              <a:t>COVID-19 Contact Tracing in MA</a:t>
            </a:r>
            <a:endParaRPr lang="en-US" dirty="0"/>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632899" y="4672739"/>
            <a:ext cx="6269347" cy="1021498"/>
          </a:xfrm>
        </p:spPr>
        <p:txBody>
          <a:bodyPr>
            <a:normAutofit/>
          </a:bodyPr>
          <a:lstStyle/>
          <a:p>
            <a:r>
              <a:rPr lang="en-US" dirty="0">
                <a:solidFill>
                  <a:schemeClr val="tx1">
                    <a:lumMod val="85000"/>
                    <a:lumOff val="15000"/>
                  </a:schemeClr>
                </a:solidFill>
              </a:rPr>
              <a:t>What is contact tracing and </a:t>
            </a:r>
            <a:br>
              <a:rPr lang="en-US" dirty="0">
                <a:solidFill>
                  <a:schemeClr val="tx1">
                    <a:lumMod val="85000"/>
                    <a:lumOff val="15000"/>
                  </a:schemeClr>
                </a:solidFill>
              </a:rPr>
            </a:br>
            <a:r>
              <a:rPr lang="en-US" dirty="0">
                <a:solidFill>
                  <a:schemeClr val="tx1">
                    <a:lumMod val="85000"/>
                    <a:lumOff val="15000"/>
                  </a:schemeClr>
                </a:solidFill>
              </a:rPr>
              <a:t>why is it important?</a:t>
            </a:r>
          </a:p>
        </p:txBody>
      </p:sp>
      <p:pic>
        <p:nvPicPr>
          <p:cNvPr id="5" name="Picture 4" descr="A picture containing tree, outdoor, ground, sky&#10;&#10;Description automatically generated">
            <a:extLst>
              <a:ext uri="{FF2B5EF4-FFF2-40B4-BE49-F238E27FC236}">
                <a16:creationId xmlns:a16="http://schemas.microsoft.com/office/drawing/2014/main" id="{BFAB7B60-21CC-480B-9C0C-7AE1A8446BEC}"/>
              </a:ext>
            </a:extLst>
          </p:cNvPr>
          <p:cNvPicPr>
            <a:picLocks noChangeAspect="1"/>
          </p:cNvPicPr>
          <p:nvPr/>
        </p:nvPicPr>
        <p:blipFill>
          <a:blip r:embed="rId3"/>
          <a:stretch>
            <a:fillRect/>
          </a:stretch>
        </p:blipFill>
        <p:spPr>
          <a:xfrm>
            <a:off x="7723153" y="639097"/>
            <a:ext cx="3658912" cy="2744184"/>
          </a:xfrm>
          <a:prstGeom prst="rect">
            <a:avLst/>
          </a:prstGeom>
        </p:spPr>
      </p:pic>
      <p:cxnSp>
        <p:nvCxnSpPr>
          <p:cNvPr id="47" name="Straight Connector 41">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28139"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7" name="Picture 4" descr="A picture containing text&#10;&#10;Description automatically generated">
            <a:extLst>
              <a:ext uri="{FF2B5EF4-FFF2-40B4-BE49-F238E27FC236}">
                <a16:creationId xmlns:a16="http://schemas.microsoft.com/office/drawing/2014/main" id="{37DC7514-0B5E-43D3-B691-7943DFAFB979}"/>
              </a:ext>
            </a:extLst>
          </p:cNvPr>
          <p:cNvPicPr>
            <a:picLocks noChangeAspect="1"/>
          </p:cNvPicPr>
          <p:nvPr/>
        </p:nvPicPr>
        <p:blipFill rotWithShape="1">
          <a:blip r:embed="rId4"/>
          <a:srcRect r="2" b="164"/>
          <a:stretch/>
        </p:blipFill>
        <p:spPr>
          <a:xfrm>
            <a:off x="7556686" y="4047549"/>
            <a:ext cx="3991847" cy="1594151"/>
          </a:xfrm>
          <a:prstGeom prst="rect">
            <a:avLst/>
          </a:prstGeom>
        </p:spPr>
      </p:pic>
      <p:sp>
        <p:nvSpPr>
          <p:cNvPr id="48" name="Rectangle 43">
            <a:extLst>
              <a:ext uri="{FF2B5EF4-FFF2-40B4-BE49-F238E27FC236}">
                <a16:creationId xmlns:a16="http://schemas.microsoft.com/office/drawing/2014/main" id="{B8552A09-235F-4027-B9C7-B09D159C7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959158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2454" y="1194375"/>
            <a:ext cx="4897821" cy="1864135"/>
          </a:xfrm>
          <a:prstGeom prst="rect">
            <a:avLst/>
          </a:prstGeom>
          <a:noFill/>
          <a:ln>
            <a:solidFill>
              <a:schemeClr val="tx1"/>
            </a:solidFill>
          </a:ln>
        </p:spPr>
        <p:txBody>
          <a:bodyPr wrap="square" rtlCol="0">
            <a:spAutoFit/>
          </a:bodyPr>
          <a:lstStyle/>
          <a:p>
            <a:r>
              <a:rPr lang="en-US" sz="2000" b="1" dirty="0"/>
              <a:t>Social Distancing</a:t>
            </a:r>
            <a:r>
              <a:rPr lang="en-US" sz="2000" dirty="0"/>
              <a:t>:  Your employer must establish protocols and provide signage to ensure that you can remain at least 6 feet apart from all other persons including workers, customers and vendors. </a:t>
            </a:r>
          </a:p>
          <a:p>
            <a:endParaRPr lang="en-US" dirty="0"/>
          </a:p>
        </p:txBody>
      </p:sp>
      <p:sp>
        <p:nvSpPr>
          <p:cNvPr id="3" name="TextBox 2"/>
          <p:cNvSpPr txBox="1"/>
          <p:nvPr/>
        </p:nvSpPr>
        <p:spPr>
          <a:xfrm>
            <a:off x="462454" y="3255724"/>
            <a:ext cx="4803226" cy="2769989"/>
          </a:xfrm>
          <a:prstGeom prst="rect">
            <a:avLst/>
          </a:prstGeom>
          <a:noFill/>
          <a:ln>
            <a:solidFill>
              <a:schemeClr val="tx1"/>
            </a:solidFill>
          </a:ln>
        </p:spPr>
        <p:txBody>
          <a:bodyPr wrap="square" rtlCol="0">
            <a:spAutoFit/>
          </a:bodyPr>
          <a:lstStyle/>
          <a:p>
            <a:r>
              <a:rPr lang="en-US" sz="2000" b="1" dirty="0"/>
              <a:t>Face coverings</a:t>
            </a:r>
            <a:r>
              <a:rPr lang="en-US" sz="2000" dirty="0"/>
              <a:t>: Your employer must require face coverings or masks for all workers. The regulations do not require that the masks be provided by your employer, however, the OSHA Personal Protective (PPE) Equipment standard requires that employers provide the appropriate PPE.</a:t>
            </a:r>
          </a:p>
          <a:p>
            <a:endParaRPr lang="en-US" dirty="0"/>
          </a:p>
        </p:txBody>
      </p:sp>
      <p:sp>
        <p:nvSpPr>
          <p:cNvPr id="4" name="TextBox 3"/>
          <p:cNvSpPr txBox="1"/>
          <p:nvPr/>
        </p:nvSpPr>
        <p:spPr>
          <a:xfrm>
            <a:off x="6180081" y="1128620"/>
            <a:ext cx="4808483" cy="1871916"/>
          </a:xfrm>
          <a:prstGeom prst="rect">
            <a:avLst/>
          </a:prstGeom>
          <a:noFill/>
          <a:ln>
            <a:solidFill>
              <a:schemeClr val="tx1"/>
            </a:solidFill>
          </a:ln>
        </p:spPr>
        <p:txBody>
          <a:bodyPr wrap="square" rtlCol="0">
            <a:spAutoFit/>
          </a:bodyPr>
          <a:lstStyle/>
          <a:p>
            <a:r>
              <a:rPr lang="en-US" sz="2000" b="1" dirty="0"/>
              <a:t>Handwashing</a:t>
            </a:r>
            <a:r>
              <a:rPr lang="en-US" sz="2000" dirty="0"/>
              <a:t>: Your employer must provide opportunities for frequent hand-washing, adequate supplies to do so, and hand-washing capabilities throughout the workplace. </a:t>
            </a:r>
          </a:p>
          <a:p>
            <a:endParaRPr lang="en-US" dirty="0"/>
          </a:p>
        </p:txBody>
      </p:sp>
      <p:sp>
        <p:nvSpPr>
          <p:cNvPr id="5" name="TextBox 4"/>
          <p:cNvSpPr txBox="1"/>
          <p:nvPr/>
        </p:nvSpPr>
        <p:spPr>
          <a:xfrm>
            <a:off x="6140668" y="3209557"/>
            <a:ext cx="5276193" cy="2862322"/>
          </a:xfrm>
          <a:prstGeom prst="rect">
            <a:avLst/>
          </a:prstGeom>
          <a:noFill/>
          <a:ln>
            <a:solidFill>
              <a:schemeClr val="tx1"/>
            </a:solidFill>
          </a:ln>
        </p:spPr>
        <p:txBody>
          <a:bodyPr wrap="square" rtlCol="0">
            <a:spAutoFit/>
          </a:bodyPr>
          <a:lstStyle/>
          <a:p>
            <a:r>
              <a:rPr lang="en-US" sz="2000" b="1" dirty="0"/>
              <a:t>Cleaning and Disinfecting</a:t>
            </a:r>
            <a:r>
              <a:rPr lang="en-US" sz="2000" dirty="0"/>
              <a:t>: Your employer must establish and maintain cleaning protocols “specific to the enterprise.  Disinfection of all common surfaces must take place at intervals “appropriate to said workplace.”  </a:t>
            </a:r>
            <a:r>
              <a:rPr lang="en-US" sz="2000" u="sng" dirty="0"/>
              <a:t>If a worker is diagnosed with COVID-19, cleaning and disinfecting must be performed.</a:t>
            </a:r>
            <a:endParaRPr lang="en-US" sz="2000" dirty="0"/>
          </a:p>
          <a:p>
            <a:endParaRPr lang="en-US" sz="2000" dirty="0"/>
          </a:p>
        </p:txBody>
      </p:sp>
      <p:sp>
        <p:nvSpPr>
          <p:cNvPr id="6" name="TextBox 5"/>
          <p:cNvSpPr txBox="1"/>
          <p:nvPr/>
        </p:nvSpPr>
        <p:spPr>
          <a:xfrm>
            <a:off x="1282262" y="273269"/>
            <a:ext cx="8776138" cy="646331"/>
          </a:xfrm>
          <a:prstGeom prst="rect">
            <a:avLst/>
          </a:prstGeom>
          <a:noFill/>
        </p:spPr>
        <p:txBody>
          <a:bodyPr wrap="square" rtlCol="0">
            <a:spAutoFit/>
          </a:bodyPr>
          <a:lstStyle/>
          <a:p>
            <a:pPr algn="ctr"/>
            <a:r>
              <a:rPr lang="en-US" sz="3600" b="1" dirty="0"/>
              <a:t>What is required by the Regulations?</a:t>
            </a:r>
          </a:p>
        </p:txBody>
      </p:sp>
    </p:spTree>
    <p:extLst>
      <p:ext uri="{BB962C8B-B14F-4D97-AF65-F5344CB8AC3E}">
        <p14:creationId xmlns:p14="http://schemas.microsoft.com/office/powerpoint/2010/main" val="14801904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8883" y="1323513"/>
            <a:ext cx="5370786" cy="3693319"/>
          </a:xfrm>
          <a:prstGeom prst="rect">
            <a:avLst/>
          </a:prstGeom>
          <a:noFill/>
          <a:ln>
            <a:solidFill>
              <a:schemeClr val="tx1"/>
            </a:solidFill>
          </a:ln>
        </p:spPr>
        <p:txBody>
          <a:bodyPr wrap="square" rtlCol="0">
            <a:spAutoFit/>
          </a:bodyPr>
          <a:lstStyle/>
          <a:p>
            <a:r>
              <a:rPr lang="en-US" sz="2000" b="1" dirty="0"/>
              <a:t>Sanitation</a:t>
            </a:r>
            <a:r>
              <a:rPr lang="en-US" sz="2000" dirty="0"/>
              <a:t>: Your employer must provide regular sanitization of high touch areas, such as workstations, equipment, screens, doorknobs, and restrooms throughout the workplace.  Note that sanitizing is generally a little more gentle than disinfecting. So while sanitizing refers to lowering the number of germs to a safe level by either cleaning or disinfecting, disinfecting itself refers to killing nearly 100 percent of germs on surfaces or objects, according to the CDC.</a:t>
            </a:r>
          </a:p>
          <a:p>
            <a:endParaRPr lang="en-US" dirty="0"/>
          </a:p>
        </p:txBody>
      </p:sp>
      <p:sp>
        <p:nvSpPr>
          <p:cNvPr id="3" name="TextBox 2"/>
          <p:cNvSpPr txBox="1"/>
          <p:nvPr/>
        </p:nvSpPr>
        <p:spPr>
          <a:xfrm>
            <a:off x="6337739" y="1092680"/>
            <a:ext cx="5433848" cy="4154984"/>
          </a:xfrm>
          <a:prstGeom prst="rect">
            <a:avLst/>
          </a:prstGeom>
          <a:noFill/>
          <a:ln>
            <a:solidFill>
              <a:schemeClr val="tx1"/>
            </a:solidFill>
          </a:ln>
        </p:spPr>
        <p:txBody>
          <a:bodyPr wrap="square" rtlCol="0">
            <a:spAutoFit/>
          </a:bodyPr>
          <a:lstStyle/>
          <a:p>
            <a:r>
              <a:rPr lang="en-US" sz="2000" b="1" dirty="0"/>
              <a:t>Training:  </a:t>
            </a:r>
            <a:r>
              <a:rPr lang="en-US" sz="2000" dirty="0"/>
              <a:t>Your employer must provide training for workers regarding COVID-19 safety which includes at least: signs and symptoms of COVID-19; risk of asymptomatic spread of COVID-19; employee and employer requirements under the COVID-19 Workplace Safety Regulations, including sector specific standards (see below).  Training must also include information on anti-retaliation protections.  </a:t>
            </a:r>
            <a:r>
              <a:rPr lang="en-US" sz="2000" u="sng" dirty="0"/>
              <a:t>Your employer must document this training and it must be provided at no cost to the employee and during working hours</a:t>
            </a:r>
            <a:r>
              <a:rPr lang="en-US" sz="2000" dirty="0"/>
              <a:t>. </a:t>
            </a:r>
          </a:p>
          <a:p>
            <a:endParaRPr lang="en-US" sz="2400" dirty="0"/>
          </a:p>
        </p:txBody>
      </p:sp>
    </p:spTree>
    <p:extLst>
      <p:ext uri="{BB962C8B-B14F-4D97-AF65-F5344CB8AC3E}">
        <p14:creationId xmlns:p14="http://schemas.microsoft.com/office/powerpoint/2010/main" val="5328498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1944" y="616020"/>
            <a:ext cx="5843753" cy="5016758"/>
          </a:xfrm>
          <a:prstGeom prst="rect">
            <a:avLst/>
          </a:prstGeom>
          <a:noFill/>
          <a:ln>
            <a:solidFill>
              <a:schemeClr val="tx1"/>
            </a:solidFill>
          </a:ln>
        </p:spPr>
        <p:txBody>
          <a:bodyPr wrap="square" rtlCol="0">
            <a:spAutoFit/>
          </a:bodyPr>
          <a:lstStyle/>
          <a:p>
            <a:pPr>
              <a:tabLst>
                <a:tab pos="4057650" algn="l"/>
              </a:tabLst>
            </a:pPr>
            <a:r>
              <a:rPr lang="en-US" sz="2000" b="1" dirty="0"/>
              <a:t>Notification of Positive Cases:  </a:t>
            </a:r>
            <a:r>
              <a:rPr lang="en-US" sz="2000" dirty="0"/>
              <a:t>If the employer is notified of any positive case at the workplace, the employer must immediately notify the Local Board of Health (LBOH) in the city or town where the workplace is located. Employers must cooperate with contact tracing and COVID-19 control instructions from the LBOH and the Department of Public Health or other designated public health authority. Department of Health guidance also requires that if an employee is confirmed to have COVID-19 infection, employers should inform fellow employees of their possible exposure to COVID-19 in the workplace but maintain confidentiality as required by the Americans with Disabilities Act (ADA).</a:t>
            </a:r>
          </a:p>
          <a:p>
            <a:endParaRPr lang="en-US" sz="2000" dirty="0"/>
          </a:p>
        </p:txBody>
      </p:sp>
      <p:sp>
        <p:nvSpPr>
          <p:cNvPr id="3" name="TextBox 2"/>
          <p:cNvSpPr txBox="1"/>
          <p:nvPr/>
        </p:nvSpPr>
        <p:spPr>
          <a:xfrm>
            <a:off x="6600496" y="1893292"/>
            <a:ext cx="5055476" cy="2462213"/>
          </a:xfrm>
          <a:prstGeom prst="rect">
            <a:avLst/>
          </a:prstGeom>
          <a:noFill/>
          <a:ln>
            <a:solidFill>
              <a:schemeClr val="tx1"/>
            </a:solidFill>
          </a:ln>
        </p:spPr>
        <p:txBody>
          <a:bodyPr wrap="square" rtlCol="0">
            <a:spAutoFit/>
          </a:bodyPr>
          <a:lstStyle/>
          <a:p>
            <a:r>
              <a:rPr lang="en-US" sz="2000" b="1" dirty="0"/>
              <a:t>Return to Work Plan: </a:t>
            </a:r>
            <a:r>
              <a:rPr lang="en-US" sz="2000" dirty="0"/>
              <a:t>Employers must also create a plan to address workers who become ill from COVID-19 at work and a return-to-work plan, following guidance issued by the Massachusetts Department of Public Health found </a:t>
            </a:r>
            <a:r>
              <a:rPr lang="en-US" sz="2000" u="sng" dirty="0">
                <a:hlinkClick r:id="rId2"/>
              </a:rPr>
              <a:t>here</a:t>
            </a:r>
            <a:r>
              <a:rPr lang="en-US" sz="2000" dirty="0"/>
              <a:t> on the Attorney General’s Website. </a:t>
            </a:r>
          </a:p>
          <a:p>
            <a:endParaRPr lang="en-US" dirty="0"/>
          </a:p>
        </p:txBody>
      </p:sp>
    </p:spTree>
    <p:extLst>
      <p:ext uri="{BB962C8B-B14F-4D97-AF65-F5344CB8AC3E}">
        <p14:creationId xmlns:p14="http://schemas.microsoft.com/office/powerpoint/2010/main" val="41656453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90AEE3-93B3-4598-B1BE-943248B993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2108" y="265292"/>
            <a:ext cx="3790596" cy="5887675"/>
          </a:xfrm>
          <a:prstGeom prst="rect">
            <a:avLst/>
          </a:prstGeom>
        </p:spPr>
      </p:pic>
      <p:sp>
        <p:nvSpPr>
          <p:cNvPr id="2" name="TextBox 1"/>
          <p:cNvSpPr txBox="1"/>
          <p:nvPr/>
        </p:nvSpPr>
        <p:spPr>
          <a:xfrm>
            <a:off x="701967" y="536711"/>
            <a:ext cx="5168765" cy="1200329"/>
          </a:xfrm>
          <a:prstGeom prst="rect">
            <a:avLst/>
          </a:prstGeom>
          <a:noFill/>
          <a:ln>
            <a:noFill/>
          </a:ln>
        </p:spPr>
        <p:txBody>
          <a:bodyPr wrap="square" rtlCol="0" anchor="t">
            <a:spAutoFit/>
          </a:bodyPr>
          <a:lstStyle/>
          <a:p>
            <a:pPr algn="ctr">
              <a:spcAft>
                <a:spcPts val="1200"/>
              </a:spcAft>
            </a:pPr>
            <a:r>
              <a:rPr lang="en-US" sz="2400" dirty="0"/>
              <a:t>All businesses allowed to open have to </a:t>
            </a:r>
            <a:r>
              <a:rPr lang="en-US" sz="2400" b="1" dirty="0"/>
              <a:t>self-certify</a:t>
            </a:r>
            <a:r>
              <a:rPr lang="en-US" sz="2400" dirty="0"/>
              <a:t> that they meet the regulations.  </a:t>
            </a:r>
          </a:p>
        </p:txBody>
      </p:sp>
      <p:sp>
        <p:nvSpPr>
          <p:cNvPr id="4" name="TextBox 3"/>
          <p:cNvSpPr txBox="1"/>
          <p:nvPr/>
        </p:nvSpPr>
        <p:spPr>
          <a:xfrm>
            <a:off x="1015780" y="2292883"/>
            <a:ext cx="4659807" cy="2862322"/>
          </a:xfrm>
          <a:prstGeom prst="rect">
            <a:avLst/>
          </a:prstGeom>
          <a:solidFill>
            <a:schemeClr val="bg1"/>
          </a:solidFill>
          <a:ln w="9525">
            <a:solidFill>
              <a:schemeClr val="tx1"/>
            </a:solidFill>
          </a:ln>
        </p:spPr>
        <p:txBody>
          <a:bodyPr wrap="square" rtlCol="0">
            <a:spAutoFit/>
          </a:bodyPr>
          <a:lstStyle/>
          <a:p>
            <a:r>
              <a:rPr lang="en-US" sz="2000" b="1" dirty="0"/>
              <a:t>To self-certify that they meet these standards, businesses must complete and post the following check-lists and posters: </a:t>
            </a:r>
          </a:p>
          <a:p>
            <a:endParaRPr lang="en-US" sz="2000" dirty="0"/>
          </a:p>
          <a:p>
            <a:pPr marL="285750" lvl="0" indent="-285750">
              <a:buFont typeface="Arial" panose="020B0604020202020204" pitchFamily="34" charset="0"/>
              <a:buChar char="•"/>
            </a:pPr>
            <a:r>
              <a:rPr lang="en-US" sz="2000" dirty="0"/>
              <a:t>COVID-19 control plan </a:t>
            </a:r>
            <a:r>
              <a:rPr lang="en-US" sz="2000" u="sng" dirty="0">
                <a:hlinkClick r:id="rId3"/>
              </a:rPr>
              <a:t>template</a:t>
            </a:r>
            <a:r>
              <a:rPr lang="en-US" sz="2000" dirty="0"/>
              <a:t> </a:t>
            </a:r>
            <a:endParaRPr lang="en-US" sz="2000" b="1" dirty="0"/>
          </a:p>
          <a:p>
            <a:pPr marL="285750" lvl="0" indent="-285750">
              <a:buFont typeface="Arial" panose="020B0604020202020204" pitchFamily="34" charset="0"/>
              <a:buChar char="•"/>
            </a:pPr>
            <a:r>
              <a:rPr lang="en-US" sz="2000" dirty="0"/>
              <a:t>Compliance attestation poster</a:t>
            </a:r>
            <a:r>
              <a:rPr lang="en-US" sz="2000" b="1" dirty="0"/>
              <a:t> </a:t>
            </a:r>
          </a:p>
          <a:p>
            <a:pPr marL="285750" lvl="0" indent="-285750">
              <a:buFont typeface="Arial" panose="020B0604020202020204" pitchFamily="34" charset="0"/>
              <a:buChar char="•"/>
            </a:pPr>
            <a:r>
              <a:rPr lang="en-US" sz="2000" dirty="0"/>
              <a:t>Employer and Worker posters found  </a:t>
            </a:r>
            <a:r>
              <a:rPr lang="en-US" sz="2000" u="sng" dirty="0">
                <a:hlinkClick r:id="rId4"/>
              </a:rPr>
              <a:t>here</a:t>
            </a:r>
            <a:r>
              <a:rPr lang="en-US" sz="2000" dirty="0"/>
              <a:t>.   </a:t>
            </a:r>
          </a:p>
        </p:txBody>
      </p:sp>
      <p:cxnSp>
        <p:nvCxnSpPr>
          <p:cNvPr id="6" name="Straight Connector 5">
            <a:extLst>
              <a:ext uri="{FF2B5EF4-FFF2-40B4-BE49-F238E27FC236}">
                <a16:creationId xmlns:a16="http://schemas.microsoft.com/office/drawing/2014/main" id="{26FCBF5B-4E34-42BC-AB50-93C56B808B76}"/>
              </a:ext>
            </a:extLst>
          </p:cNvPr>
          <p:cNvCxnSpPr>
            <a:cxnSpLocks/>
          </p:cNvCxnSpPr>
          <p:nvPr/>
        </p:nvCxnSpPr>
        <p:spPr>
          <a:xfrm>
            <a:off x="6230382" y="822400"/>
            <a:ext cx="0" cy="50899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33455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1077" y="1499195"/>
            <a:ext cx="11140964" cy="7017306"/>
          </a:xfrm>
          <a:prstGeom prst="rect">
            <a:avLst/>
          </a:prstGeom>
          <a:noFill/>
        </p:spPr>
        <p:txBody>
          <a:bodyPr wrap="square" numCol="2" rtlCol="0">
            <a:spAutoFit/>
          </a:bodyPr>
          <a:lstStyle/>
          <a:p>
            <a:pPr marL="461963" lvl="0">
              <a:lnSpc>
                <a:spcPct val="150000"/>
              </a:lnSpc>
            </a:pPr>
            <a:r>
              <a:rPr lang="en-US" sz="2000" dirty="0"/>
              <a:t>arcades and other indoor and outdoor game and recreation businesses</a:t>
            </a:r>
          </a:p>
          <a:p>
            <a:pPr marL="461963" lvl="0">
              <a:lnSpc>
                <a:spcPct val="150000"/>
              </a:lnSpc>
            </a:pPr>
            <a:r>
              <a:rPr lang="en-US" sz="2000" dirty="0"/>
              <a:t>close contact personal services</a:t>
            </a:r>
          </a:p>
          <a:p>
            <a:pPr marL="461963" lvl="0">
              <a:lnSpc>
                <a:spcPct val="150000"/>
              </a:lnSpc>
            </a:pPr>
            <a:r>
              <a:rPr lang="en-US" sz="2000" dirty="0"/>
              <a:t>construction </a:t>
            </a:r>
          </a:p>
          <a:p>
            <a:pPr marL="461963" lvl="0">
              <a:lnSpc>
                <a:spcPct val="150000"/>
              </a:lnSpc>
            </a:pPr>
            <a:r>
              <a:rPr lang="en-US" sz="2000" dirty="0"/>
              <a:t>drive-in movie theaters </a:t>
            </a:r>
          </a:p>
          <a:p>
            <a:pPr marL="461963" lvl="0">
              <a:lnSpc>
                <a:spcPct val="150000"/>
              </a:lnSpc>
            </a:pPr>
            <a:r>
              <a:rPr lang="en-US" sz="2000" dirty="0"/>
              <a:t>driving and flight schools </a:t>
            </a:r>
          </a:p>
          <a:p>
            <a:pPr marL="461963" lvl="0">
              <a:lnSpc>
                <a:spcPct val="150000"/>
              </a:lnSpc>
            </a:pPr>
            <a:r>
              <a:rPr lang="en-US" sz="2000" dirty="0"/>
              <a:t>fitness centers and health clubs</a:t>
            </a:r>
          </a:p>
          <a:p>
            <a:pPr marL="461963" lvl="0">
              <a:lnSpc>
                <a:spcPct val="150000"/>
              </a:lnSpc>
            </a:pPr>
            <a:r>
              <a:rPr lang="en-US" sz="2000" dirty="0"/>
              <a:t>golf facilities </a:t>
            </a:r>
          </a:p>
          <a:p>
            <a:pPr marL="461963" lvl="0">
              <a:lnSpc>
                <a:spcPct val="150000"/>
              </a:lnSpc>
            </a:pPr>
            <a:r>
              <a:rPr lang="en-US" sz="2000" dirty="0"/>
              <a:t>indoor and outdoor events </a:t>
            </a:r>
          </a:p>
          <a:p>
            <a:pPr marL="461963" lvl="0">
              <a:lnSpc>
                <a:spcPct val="150000"/>
              </a:lnSpc>
            </a:pPr>
            <a:r>
              <a:rPr lang="en-US" sz="2000" dirty="0"/>
              <a:t>laboratories</a:t>
            </a:r>
          </a:p>
          <a:p>
            <a:pPr marL="461963" lvl="0">
              <a:lnSpc>
                <a:spcPct val="150000"/>
              </a:lnSpc>
            </a:pPr>
            <a:endParaRPr lang="en-US" sz="2000" dirty="0"/>
          </a:p>
          <a:p>
            <a:pPr marL="461963" lvl="0">
              <a:lnSpc>
                <a:spcPct val="150000"/>
              </a:lnSpc>
            </a:pPr>
            <a:endParaRPr lang="en-US" sz="2000" dirty="0"/>
          </a:p>
          <a:p>
            <a:pPr marL="461963" lvl="0">
              <a:lnSpc>
                <a:spcPct val="150000"/>
              </a:lnSpc>
            </a:pPr>
            <a:endParaRPr lang="en-US" sz="2000" dirty="0"/>
          </a:p>
          <a:p>
            <a:pPr marL="461963" lvl="0">
              <a:lnSpc>
                <a:spcPct val="150000"/>
              </a:lnSpc>
            </a:pPr>
            <a:endParaRPr lang="en-US" sz="2000" dirty="0"/>
          </a:p>
          <a:p>
            <a:pPr marL="461963" lvl="0">
              <a:lnSpc>
                <a:spcPct val="150000"/>
              </a:lnSpc>
            </a:pPr>
            <a:endParaRPr lang="en-US" sz="2000" dirty="0"/>
          </a:p>
          <a:p>
            <a:pPr marL="461963" lvl="0">
              <a:lnSpc>
                <a:spcPct val="150000"/>
              </a:lnSpc>
            </a:pPr>
            <a:r>
              <a:rPr lang="en-US" sz="2000" dirty="0"/>
              <a:t>libraries</a:t>
            </a:r>
          </a:p>
          <a:p>
            <a:pPr marL="461963" lvl="0">
              <a:lnSpc>
                <a:spcPct val="150000"/>
              </a:lnSpc>
            </a:pPr>
            <a:r>
              <a:rPr lang="en-US" sz="2000" dirty="0"/>
              <a:t>Manufacturing</a:t>
            </a:r>
          </a:p>
          <a:p>
            <a:pPr marL="461963" lvl="0">
              <a:lnSpc>
                <a:spcPct val="150000"/>
              </a:lnSpc>
            </a:pPr>
            <a:r>
              <a:rPr lang="en-US" sz="2000" dirty="0"/>
              <a:t>museums, cultural and historical facilities, and guided tours</a:t>
            </a:r>
          </a:p>
          <a:p>
            <a:pPr marL="461963" lvl="0">
              <a:lnSpc>
                <a:spcPct val="150000"/>
              </a:lnSpc>
            </a:pPr>
            <a:r>
              <a:rPr lang="en-US" sz="2000" dirty="0"/>
              <a:t>office spaces</a:t>
            </a:r>
          </a:p>
          <a:p>
            <a:pPr marL="461963" lvl="0">
              <a:lnSpc>
                <a:spcPct val="150000"/>
              </a:lnSpc>
            </a:pPr>
            <a:r>
              <a:rPr lang="en-US" sz="2000" dirty="0"/>
              <a:t>operators of lodgings</a:t>
            </a:r>
          </a:p>
          <a:p>
            <a:pPr marL="461963" lvl="0">
              <a:lnSpc>
                <a:spcPct val="150000"/>
              </a:lnSpc>
            </a:pPr>
            <a:r>
              <a:rPr lang="en-US" sz="2000" dirty="0"/>
              <a:t>places of worship</a:t>
            </a:r>
          </a:p>
          <a:p>
            <a:pPr marL="461963" lvl="0">
              <a:lnSpc>
                <a:spcPct val="150000"/>
              </a:lnSpc>
            </a:pPr>
            <a:r>
              <a:rPr lang="en-US" sz="2000" dirty="0"/>
              <a:t>restaurants</a:t>
            </a:r>
          </a:p>
          <a:p>
            <a:pPr marL="461963" lvl="0">
              <a:lnSpc>
                <a:spcPct val="150000"/>
              </a:lnSpc>
            </a:pPr>
            <a:r>
              <a:rPr lang="en-US" sz="2000" dirty="0"/>
              <a:t>retail businesses </a:t>
            </a:r>
          </a:p>
          <a:p>
            <a:pPr marL="461963" lvl="0">
              <a:lnSpc>
                <a:spcPct val="150000"/>
              </a:lnSpc>
            </a:pPr>
            <a:r>
              <a:rPr lang="en-US" sz="2000" dirty="0"/>
              <a:t>theaters and performance venues </a:t>
            </a:r>
            <a:endParaRPr lang="en-US" dirty="0"/>
          </a:p>
        </p:txBody>
      </p:sp>
      <p:sp>
        <p:nvSpPr>
          <p:cNvPr id="3" name="TextBox 2"/>
          <p:cNvSpPr txBox="1"/>
          <p:nvPr/>
        </p:nvSpPr>
        <p:spPr>
          <a:xfrm>
            <a:off x="630621" y="115614"/>
            <a:ext cx="11172496" cy="1200329"/>
          </a:xfrm>
          <a:prstGeom prst="rect">
            <a:avLst/>
          </a:prstGeom>
          <a:noFill/>
        </p:spPr>
        <p:txBody>
          <a:bodyPr wrap="square" rtlCol="0">
            <a:spAutoFit/>
          </a:bodyPr>
          <a:lstStyle/>
          <a:p>
            <a:r>
              <a:rPr lang="en-US" sz="2400" b="1" dirty="0"/>
              <a:t>Sector-Specific Rules</a:t>
            </a:r>
            <a:r>
              <a:rPr lang="en-US" sz="2400" dirty="0"/>
              <a:t>: In addition to these regulations, there are “</a:t>
            </a:r>
            <a:r>
              <a:rPr lang="en-US" sz="2400" u="sng" dirty="0">
                <a:hlinkClick r:id="rId2"/>
              </a:rPr>
              <a:t>sector-specific rules</a:t>
            </a:r>
            <a:r>
              <a:rPr lang="en-US" sz="2400" dirty="0"/>
              <a:t>” for the sectors listed below.  Were the COVID-19 Workplace Safety Rules conflict with the Sector-Specific Rules, the Sector-Specific Rules apply.</a:t>
            </a:r>
          </a:p>
        </p:txBody>
      </p:sp>
    </p:spTree>
    <p:extLst>
      <p:ext uri="{BB962C8B-B14F-4D97-AF65-F5344CB8AC3E}">
        <p14:creationId xmlns:p14="http://schemas.microsoft.com/office/powerpoint/2010/main" val="26031405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799" y="147146"/>
            <a:ext cx="11676994" cy="6209392"/>
          </a:xfrm>
          <a:prstGeom prst="rect">
            <a:avLst/>
          </a:prstGeom>
          <a:noFill/>
        </p:spPr>
        <p:txBody>
          <a:bodyPr wrap="square" rtlCol="0">
            <a:spAutoFit/>
          </a:bodyPr>
          <a:lstStyle/>
          <a:p>
            <a:pPr>
              <a:lnSpc>
                <a:spcPct val="125000"/>
              </a:lnSpc>
            </a:pPr>
            <a:r>
              <a:rPr lang="en-US" sz="2400" dirty="0"/>
              <a:t>However, these workers are </a:t>
            </a:r>
            <a:r>
              <a:rPr lang="en-US" sz="2400" b="1" dirty="0"/>
              <a:t>exempt from the regulations</a:t>
            </a:r>
            <a:r>
              <a:rPr lang="en-US" sz="2400" dirty="0"/>
              <a:t>: </a:t>
            </a:r>
          </a:p>
          <a:p>
            <a:pPr>
              <a:lnSpc>
                <a:spcPct val="125000"/>
              </a:lnSpc>
            </a:pPr>
            <a:endParaRPr lang="en-US" sz="800" dirty="0"/>
          </a:p>
          <a:p>
            <a:pPr marL="342900" lvl="0" indent="-342900">
              <a:lnSpc>
                <a:spcPct val="125000"/>
              </a:lnSpc>
              <a:buFont typeface="Arial" panose="020B0604020202020204" pitchFamily="34" charset="0"/>
              <a:buChar char="•"/>
            </a:pPr>
            <a:r>
              <a:rPr lang="en-US" sz="2200" dirty="0"/>
              <a:t>Any health care facility or licensed health care provider</a:t>
            </a:r>
          </a:p>
          <a:p>
            <a:pPr marL="342900" lvl="0" indent="-342900">
              <a:lnSpc>
                <a:spcPct val="125000"/>
              </a:lnSpc>
              <a:buFont typeface="Arial" panose="020B0604020202020204" pitchFamily="34" charset="0"/>
              <a:buChar char="•"/>
            </a:pPr>
            <a:r>
              <a:rPr lang="en-US" sz="2200" dirty="0"/>
              <a:t>Public and private elementary and secondary (K-12) schools</a:t>
            </a:r>
          </a:p>
          <a:p>
            <a:pPr marL="342900" lvl="0" indent="-342900">
              <a:lnSpc>
                <a:spcPct val="125000"/>
              </a:lnSpc>
              <a:buFont typeface="Arial" panose="020B0604020202020204" pitchFamily="34" charset="0"/>
              <a:buChar char="•"/>
            </a:pPr>
            <a:r>
              <a:rPr lang="en-US" sz="2200" dirty="0"/>
              <a:t>Residential and day schools for special needs students </a:t>
            </a:r>
          </a:p>
          <a:p>
            <a:pPr marL="342900" lvl="0" indent="-342900">
              <a:lnSpc>
                <a:spcPct val="125000"/>
              </a:lnSpc>
              <a:buFont typeface="Arial" panose="020B0604020202020204" pitchFamily="34" charset="0"/>
              <a:buChar char="•"/>
            </a:pPr>
            <a:r>
              <a:rPr lang="en-US" sz="2200" dirty="0"/>
              <a:t>Licensed, approved, or exempt childcare programs and any emergency childcare centers and emergency residential programs operating under emergency authorization</a:t>
            </a:r>
          </a:p>
          <a:p>
            <a:pPr marL="342900" lvl="0" indent="-342900">
              <a:lnSpc>
                <a:spcPct val="125000"/>
              </a:lnSpc>
              <a:buFont typeface="Arial" panose="020B0604020202020204" pitchFamily="34" charset="0"/>
              <a:buChar char="•"/>
            </a:pPr>
            <a:r>
              <a:rPr lang="en-US" sz="2200" dirty="0"/>
              <a:t>Facilities operated by the Department of Correction or any Sheriff</a:t>
            </a:r>
          </a:p>
          <a:p>
            <a:pPr marL="342900" lvl="0" indent="-342900">
              <a:lnSpc>
                <a:spcPct val="125000"/>
              </a:lnSpc>
              <a:buFont typeface="Arial" panose="020B0604020202020204" pitchFamily="34" charset="0"/>
              <a:buChar char="•"/>
            </a:pPr>
            <a:r>
              <a:rPr lang="en-US" sz="2200" dirty="0"/>
              <a:t>Facilities operated, contracted or licensed by the Department of Youth Services, Department of Mental Health, Department of Public Health, or the Department of Developmental Services</a:t>
            </a:r>
          </a:p>
          <a:p>
            <a:pPr marL="342900" lvl="0" indent="-342900">
              <a:lnSpc>
                <a:spcPct val="125000"/>
              </a:lnSpc>
              <a:buFont typeface="Arial" panose="020B0604020202020204" pitchFamily="34" charset="0"/>
              <a:buChar char="•"/>
            </a:pPr>
            <a:r>
              <a:rPr lang="en-US" sz="2200" dirty="0"/>
              <a:t>Facilities that provide safe spaces for the unstably housed such as homeless and domestic violence shelters</a:t>
            </a:r>
          </a:p>
          <a:p>
            <a:pPr marL="342900" lvl="0" indent="-342900">
              <a:lnSpc>
                <a:spcPct val="125000"/>
              </a:lnSpc>
              <a:buFont typeface="Arial" panose="020B0604020202020204" pitchFamily="34" charset="0"/>
              <a:buChar char="•"/>
            </a:pPr>
            <a:r>
              <a:rPr lang="en-US" sz="2200" dirty="0"/>
              <a:t>Any other facilities or workplaces that the Commissioner of Public Health has exempted in writing </a:t>
            </a:r>
          </a:p>
        </p:txBody>
      </p:sp>
    </p:spTree>
    <p:extLst>
      <p:ext uri="{BB962C8B-B14F-4D97-AF65-F5344CB8AC3E}">
        <p14:creationId xmlns:p14="http://schemas.microsoft.com/office/powerpoint/2010/main" val="39030333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1434" y="294290"/>
            <a:ext cx="11498317" cy="5647700"/>
          </a:xfrm>
          <a:prstGeom prst="rect">
            <a:avLst/>
          </a:prstGeom>
          <a:noFill/>
        </p:spPr>
        <p:txBody>
          <a:bodyPr wrap="square" rtlCol="0">
            <a:spAutoFit/>
          </a:bodyPr>
          <a:lstStyle/>
          <a:p>
            <a:pPr algn="ctr"/>
            <a:r>
              <a:rPr lang="en-US" sz="1900" b="1" dirty="0"/>
              <a:t>If you would like to report that your employer is non-compliant with these regulations or the sector-specific rules, reach out to your Local Board of Health (LBOH). </a:t>
            </a:r>
          </a:p>
          <a:p>
            <a:pPr algn="ctr"/>
            <a:endParaRPr lang="en-US" sz="1900" b="1" dirty="0"/>
          </a:p>
          <a:p>
            <a:pPr algn="ctr"/>
            <a:r>
              <a:rPr lang="en-US" sz="1900" b="1" dirty="0"/>
              <a:t>You may also report non-compliance to the Department of Labor Standards (DLS) through their hotline (508) 616-0461 x 9488, by completing this </a:t>
            </a:r>
            <a:r>
              <a:rPr lang="en-US" sz="1900" b="1" u="sng" dirty="0">
                <a:hlinkClick r:id="rId2"/>
              </a:rPr>
              <a:t>online form</a:t>
            </a:r>
            <a:r>
              <a:rPr lang="en-US" sz="1900" b="1" dirty="0"/>
              <a:t>, or by sending an email to </a:t>
            </a:r>
            <a:r>
              <a:rPr lang="en-US" sz="1900" b="1" u="sng" dirty="0">
                <a:hlinkClick r:id="rId3"/>
              </a:rPr>
              <a:t>safepublicworkplacemailbox@mass.gov</a:t>
            </a:r>
            <a:r>
              <a:rPr lang="en-US" sz="1900" b="1" dirty="0"/>
              <a:t>.</a:t>
            </a:r>
          </a:p>
          <a:p>
            <a:pPr algn="ctr"/>
            <a:endParaRPr lang="en-US" sz="1900" b="1" dirty="0"/>
          </a:p>
          <a:p>
            <a:r>
              <a:rPr lang="en-US" sz="1900" b="1" dirty="0"/>
              <a:t>Inspections: </a:t>
            </a:r>
            <a:r>
              <a:rPr lang="en-US" sz="1900" dirty="0"/>
              <a:t>When they receive a complaint, the department or the LBOH will review the complaint to determine if further action like an inspection is warranted. If the Department of Labor Standards or the Local Board of Health conduct an inspection, a representative of the employer and </a:t>
            </a:r>
            <a:r>
              <a:rPr lang="en-US" sz="1900" u="sng" dirty="0"/>
              <a:t>a representative authorized by the</a:t>
            </a:r>
            <a:r>
              <a:rPr lang="en-US" sz="1900" dirty="0"/>
              <a:t> </a:t>
            </a:r>
            <a:r>
              <a:rPr lang="en-US" sz="1900" u="sng" dirty="0"/>
              <a:t>workers shall be given an opportunity to accompany an authorized inspector during the physical inspection of any workplace</a:t>
            </a:r>
            <a:r>
              <a:rPr lang="en-US" sz="1900" dirty="0"/>
              <a:t>.</a:t>
            </a:r>
          </a:p>
          <a:p>
            <a:endParaRPr lang="en-US" sz="1900" b="1" dirty="0"/>
          </a:p>
          <a:p>
            <a:r>
              <a:rPr lang="en-US" sz="1900" b="1" dirty="0"/>
              <a:t>Penalties: </a:t>
            </a:r>
            <a:r>
              <a:rPr lang="en-US" sz="1900" dirty="0"/>
              <a:t>Businesses that don’t comply with these regulations can be issued a civil fine of up to $300 per violation per day.  However, the Department of Labor Standards or Local Boards of Health can issue a verbal or written warning prior to issuing a fine. The Department of Labor Standards can also issue a cease and desist letter, file an injunction to enforce compliance, or request the assistance of state and local law enforcement authorities if a compliance issue presents an immediate threat to health and safety or a risk of confrontation. </a:t>
            </a:r>
            <a:endParaRPr lang="en-US" sz="2000" dirty="0"/>
          </a:p>
        </p:txBody>
      </p:sp>
    </p:spTree>
    <p:extLst>
      <p:ext uri="{BB962C8B-B14F-4D97-AF65-F5344CB8AC3E}">
        <p14:creationId xmlns:p14="http://schemas.microsoft.com/office/powerpoint/2010/main" val="30553880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2530" y="150940"/>
            <a:ext cx="11523134" cy="6093976"/>
          </a:xfrm>
          <a:prstGeom prst="rect">
            <a:avLst/>
          </a:prstGeom>
          <a:noFill/>
        </p:spPr>
        <p:txBody>
          <a:bodyPr wrap="square" rtlCol="0">
            <a:spAutoFit/>
          </a:bodyPr>
          <a:lstStyle/>
          <a:p>
            <a:r>
              <a:rPr lang="en-US" sz="1800" b="1" dirty="0"/>
              <a:t>OSHA does provide some regulatory protections, which through the Public Sector OSHA law, are also provided to public sector workers in MA.  These regulations are enforced by the Department of Labor Standards</a:t>
            </a:r>
          </a:p>
          <a:p>
            <a:endParaRPr lang="en-US" sz="1600" dirty="0"/>
          </a:p>
          <a:p>
            <a:pPr fontAlgn="base"/>
            <a:r>
              <a:rPr lang="en-US" sz="1600" b="1" dirty="0"/>
              <a:t>The General Duty Clause, Section</a:t>
            </a:r>
            <a:r>
              <a:rPr lang="en-US" sz="1600" dirty="0"/>
              <a:t> 5(a)(1) of the Occupational Safety and Health (OSH) Act of 1970, 29 USC 654(a)(1), requires employers to furnish to each worker “employment and a place of employment which are free from recognized hazards that are causing or are likely to cause death or serious physical harm.”</a:t>
            </a:r>
          </a:p>
          <a:p>
            <a:pPr fontAlgn="base"/>
            <a:endParaRPr lang="en-US" sz="1600" dirty="0"/>
          </a:p>
          <a:p>
            <a:pPr fontAlgn="base"/>
            <a:r>
              <a:rPr lang="en-US" sz="1600" b="1" dirty="0"/>
              <a:t>OSHA’s Personal Protective Equipment (PPE)</a:t>
            </a:r>
            <a:r>
              <a:rPr lang="en-US" sz="1600" dirty="0"/>
              <a:t> </a:t>
            </a:r>
            <a:r>
              <a:rPr lang="en-US" sz="1600" b="1" dirty="0"/>
              <a:t>standards </a:t>
            </a:r>
            <a:r>
              <a:rPr lang="en-US" sz="1600" dirty="0"/>
              <a:t>(in general industry, 29 CFR 1910 Subpart I) require using gloves, eye and face protection, and respiratory protection where needed. </a:t>
            </a:r>
            <a:r>
              <a:rPr lang="en-US" sz="1600" u="sng" dirty="0">
                <a:hlinkClick r:id="rId2"/>
              </a:rPr>
              <a:t>Click here to read the full text</a:t>
            </a:r>
            <a:r>
              <a:rPr lang="en-US" sz="1600" dirty="0"/>
              <a:t> of the standards.</a:t>
            </a:r>
          </a:p>
          <a:p>
            <a:pPr fontAlgn="base"/>
            <a:endParaRPr lang="en-US" sz="1600" dirty="0"/>
          </a:p>
          <a:p>
            <a:pPr fontAlgn="base"/>
            <a:r>
              <a:rPr lang="en-US" sz="1600" b="1" dirty="0"/>
              <a:t>When respirators are necessary</a:t>
            </a:r>
            <a:r>
              <a:rPr lang="en-US" sz="1600" dirty="0"/>
              <a:t> to protect workers or where employers require respirator use, employers must implement a comprehensive respiratory protection program in accordance with the </a:t>
            </a:r>
            <a:r>
              <a:rPr lang="en-US" sz="1600" u="sng" dirty="0">
                <a:hlinkClick r:id="rId3"/>
              </a:rPr>
              <a:t>Respiratory Protection standard (29 CFR 1910.134)</a:t>
            </a:r>
            <a:r>
              <a:rPr lang="en-US" sz="1600" dirty="0"/>
              <a:t>.</a:t>
            </a:r>
          </a:p>
          <a:p>
            <a:pPr fontAlgn="base"/>
            <a:endParaRPr lang="en-US" sz="1600" dirty="0"/>
          </a:p>
          <a:p>
            <a:pPr fontAlgn="base"/>
            <a:r>
              <a:rPr lang="en-US" sz="1600" b="1" dirty="0"/>
              <a:t>OSHA’s </a:t>
            </a:r>
            <a:r>
              <a:rPr lang="en-US" sz="1600" b="1" dirty="0" err="1"/>
              <a:t>Bloodborne</a:t>
            </a:r>
            <a:r>
              <a:rPr lang="en-US" sz="1600" b="1" dirty="0"/>
              <a:t> Pathogens standard</a:t>
            </a:r>
            <a:r>
              <a:rPr lang="en-US" sz="1600" dirty="0"/>
              <a:t> (29 CFR 1910.1030) applies to occupational exposure to human blood and other potentially infectious materials that typically do not include the kind of respiratory secretions that could transmit coronavirus. However, the provisions of the standard offer a framework that may help control some sources of the virus, including exposures to body fluids (e.g., respiratory secretions) not covered by the standard. See: </a:t>
            </a:r>
            <a:r>
              <a:rPr lang="en-US" sz="1600" u="sng" dirty="0">
                <a:hlinkClick r:id="rId4"/>
              </a:rPr>
              <a:t>www.osha.gov/laws-regs/regulations/standardnumber/1910/1910.1030</a:t>
            </a:r>
            <a:r>
              <a:rPr lang="en-US" sz="1600" dirty="0"/>
              <a:t>.</a:t>
            </a:r>
          </a:p>
          <a:p>
            <a:pPr fontAlgn="base"/>
            <a:endParaRPr lang="en-US" sz="1600" b="1" dirty="0"/>
          </a:p>
          <a:p>
            <a:pPr fontAlgn="base"/>
            <a:r>
              <a:rPr lang="en-US" sz="1600" b="1" dirty="0"/>
              <a:t>OSHA’s Sanitation standard</a:t>
            </a:r>
            <a:r>
              <a:rPr lang="en-US" sz="1600" dirty="0"/>
              <a:t> (29 CFR 1910.141 for general industry, and 1926.51 for construction) requires workplaces to have sufficient, sanitary bathrooms that are accessible and available to workers whenever necessary. An employer cannot forbid you from using the bathroom and cannot assign you so much work that you do not have time to use the bathroom. See: </a:t>
            </a:r>
            <a:r>
              <a:rPr lang="en-US" sz="1600" u="sng" dirty="0">
                <a:hlinkClick r:id="rId5"/>
              </a:rPr>
              <a:t>https://www.osha.gov/SLTC/restrooms_sanitation/</a:t>
            </a:r>
            <a:r>
              <a:rPr lang="en-US" sz="1600" dirty="0"/>
              <a:t> </a:t>
            </a:r>
          </a:p>
        </p:txBody>
      </p:sp>
    </p:spTree>
    <p:extLst>
      <p:ext uri="{BB962C8B-B14F-4D97-AF65-F5344CB8AC3E}">
        <p14:creationId xmlns:p14="http://schemas.microsoft.com/office/powerpoint/2010/main" val="20532772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7866" y="372534"/>
            <a:ext cx="11421534" cy="5748865"/>
          </a:xfrm>
          <a:prstGeom prst="rect">
            <a:avLst/>
          </a:prstGeom>
          <a:noFill/>
        </p:spPr>
        <p:txBody>
          <a:bodyPr wrap="square" rtlCol="0">
            <a:spAutoFit/>
          </a:bodyPr>
          <a:lstStyle/>
          <a:p>
            <a:pPr fontAlgn="base"/>
            <a:r>
              <a:rPr lang="en-US" sz="2000" b="1" dirty="0"/>
              <a:t>Right to Report and Right to Refuse Dangerous Work</a:t>
            </a:r>
          </a:p>
          <a:p>
            <a:pPr fontAlgn="base"/>
            <a:endParaRPr lang="en-US" sz="1800" b="1" dirty="0"/>
          </a:p>
          <a:p>
            <a:r>
              <a:rPr lang="en-US" sz="1800" dirty="0"/>
              <a:t>You have a right to report if your workplace is unsafe during the COVID-19 pandemic (and always). You also have the right to refuse dangerous work that puts you at risk of death or serious physical harm. However, in order to be legally refuse to do dangerous work, the following things must be true: </a:t>
            </a:r>
          </a:p>
          <a:p>
            <a:endParaRPr lang="en-US" sz="1800" dirty="0"/>
          </a:p>
          <a:p>
            <a:pPr marL="285750" indent="-285750" fontAlgn="base">
              <a:buFont typeface="Arial" panose="020B0604020202020204" pitchFamily="34" charset="0"/>
              <a:buChar char="•"/>
            </a:pPr>
            <a:r>
              <a:rPr lang="en-US" sz="1800" dirty="0"/>
              <a:t>Where possible, you have asked the employer to eliminate the danger, and the employer failed to do so; and  </a:t>
            </a:r>
          </a:p>
          <a:p>
            <a:pPr marL="285750" indent="-285750" fontAlgn="base">
              <a:buFont typeface="Arial" panose="020B0604020202020204" pitchFamily="34" charset="0"/>
              <a:buChar char="•"/>
            </a:pPr>
            <a:r>
              <a:rPr lang="en-US" sz="1800" dirty="0"/>
              <a:t>You refused to work in "good faith." This means that you must genuinely believe that an imminent danger exists; and  </a:t>
            </a:r>
          </a:p>
          <a:p>
            <a:pPr marL="285750" indent="-285750" fontAlgn="base">
              <a:buFont typeface="Arial" panose="020B0604020202020204" pitchFamily="34" charset="0"/>
              <a:buChar char="•"/>
            </a:pPr>
            <a:r>
              <a:rPr lang="en-US" sz="1800" dirty="0"/>
              <a:t>A reasonable person would agree that there is a real danger of death or serious injury; and </a:t>
            </a:r>
          </a:p>
          <a:p>
            <a:pPr marL="285750" indent="-285750" fontAlgn="base">
              <a:buFont typeface="Arial" panose="020B0604020202020204" pitchFamily="34" charset="0"/>
              <a:buChar char="•"/>
            </a:pPr>
            <a:r>
              <a:rPr lang="en-US" sz="1800" dirty="0"/>
              <a:t>There isn't enough time, due to the urgency of the hazard, to get it corrected through regular enforcement channels, such as requesting an OSHA inspection. </a:t>
            </a:r>
          </a:p>
          <a:p>
            <a:pPr fontAlgn="base"/>
            <a:endParaRPr lang="en-US" sz="1800" dirty="0"/>
          </a:p>
          <a:p>
            <a:r>
              <a:rPr lang="en-US" sz="1800" dirty="0"/>
              <a:t>If all of these things are true, then you should: </a:t>
            </a:r>
          </a:p>
          <a:p>
            <a:pPr marL="285750" indent="-285750">
              <a:buFont typeface="Arial" panose="020B0604020202020204" pitchFamily="34" charset="0"/>
              <a:buChar char="•"/>
            </a:pPr>
            <a:endParaRPr lang="en-US" sz="1800" dirty="0"/>
          </a:p>
          <a:p>
            <a:pPr marL="285750" indent="-285750" fontAlgn="base">
              <a:buFont typeface="Arial" panose="020B0604020202020204" pitchFamily="34" charset="0"/>
              <a:buChar char="•"/>
            </a:pPr>
            <a:r>
              <a:rPr lang="en-US" sz="1800" dirty="0"/>
              <a:t>First ask your employer to correct the hazard, or to assign other work;  </a:t>
            </a:r>
          </a:p>
          <a:p>
            <a:pPr marL="285750" indent="-285750" fontAlgn="base">
              <a:buFont typeface="Arial" panose="020B0604020202020204" pitchFamily="34" charset="0"/>
              <a:buChar char="•"/>
            </a:pPr>
            <a:r>
              <a:rPr lang="en-US" sz="1800" dirty="0"/>
              <a:t>Tell your employer that you won't perform the work unless and until the hazard is corrected; and  </a:t>
            </a:r>
          </a:p>
          <a:p>
            <a:pPr marL="285750" indent="-285750" fontAlgn="base">
              <a:buFont typeface="Arial" panose="020B0604020202020204" pitchFamily="34" charset="0"/>
              <a:buChar char="•"/>
            </a:pPr>
            <a:r>
              <a:rPr lang="en-US" sz="1800" dirty="0"/>
              <a:t>Remain at the worksite until ordered to leave by your employer. </a:t>
            </a:r>
          </a:p>
          <a:p>
            <a:pPr marL="285750" indent="-285750">
              <a:buFont typeface="Arial" panose="020B0604020202020204" pitchFamily="34" charset="0"/>
              <a:buChar char="•"/>
            </a:pPr>
            <a:r>
              <a:rPr lang="en-US" sz="1800" b="1" dirty="0"/>
              <a:t>Visit OSHA’s page about the</a:t>
            </a:r>
            <a:r>
              <a:rPr lang="en-US" sz="1800" b="1" dirty="0">
                <a:hlinkClick r:id="rId2"/>
              </a:rPr>
              <a:t> </a:t>
            </a:r>
            <a:r>
              <a:rPr lang="en-US" sz="1800" u="sng" dirty="0">
                <a:hlinkClick r:id="rId2"/>
              </a:rPr>
              <a:t>Right to Refuse</a:t>
            </a:r>
            <a:r>
              <a:rPr lang="en-US" sz="1800" dirty="0"/>
              <a:t> for more information.</a:t>
            </a:r>
          </a:p>
        </p:txBody>
      </p:sp>
    </p:spTree>
    <p:extLst>
      <p:ext uri="{BB962C8B-B14F-4D97-AF65-F5344CB8AC3E}">
        <p14:creationId xmlns:p14="http://schemas.microsoft.com/office/powerpoint/2010/main" val="36825097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3074" y="436882"/>
            <a:ext cx="4786727" cy="4632037"/>
          </a:xfrm>
          <a:prstGeom prst="rect">
            <a:avLst/>
          </a:prstGeom>
          <a:noFill/>
        </p:spPr>
        <p:txBody>
          <a:bodyPr wrap="square" rtlCol="0">
            <a:spAutoFit/>
          </a:bodyPr>
          <a:lstStyle/>
          <a:p>
            <a:r>
              <a:rPr lang="en-US" sz="2800" dirty="0"/>
              <a:t>The Department of Labor Standards has opened </a:t>
            </a:r>
            <a:r>
              <a:rPr lang="en-US" sz="2800" b="1" dirty="0"/>
              <a:t>1,422</a:t>
            </a:r>
            <a:r>
              <a:rPr lang="en-US" sz="2800" dirty="0"/>
              <a:t> business cases. </a:t>
            </a:r>
          </a:p>
          <a:p>
            <a:endParaRPr lang="en-US" sz="2800" dirty="0"/>
          </a:p>
          <a:p>
            <a:pPr marL="457200" indent="-457200">
              <a:spcBef>
                <a:spcPts val="600"/>
              </a:spcBef>
              <a:buFont typeface="Arial" panose="020B0604020202020204" pitchFamily="34" charset="0"/>
              <a:buChar char="•"/>
            </a:pPr>
            <a:r>
              <a:rPr lang="en-US" sz="2800" b="1" dirty="0"/>
              <a:t>648 </a:t>
            </a:r>
            <a:r>
              <a:rPr lang="en-US" sz="2800" dirty="0"/>
              <a:t>have resulted in violations (45%)</a:t>
            </a:r>
          </a:p>
          <a:p>
            <a:pPr marL="457200" indent="-457200">
              <a:spcBef>
                <a:spcPts val="600"/>
              </a:spcBef>
              <a:buFont typeface="Arial" panose="020B0604020202020204" pitchFamily="34" charset="0"/>
              <a:buChar char="•"/>
            </a:pPr>
            <a:r>
              <a:rPr lang="en-US" sz="2800" b="1" dirty="0"/>
              <a:t>502</a:t>
            </a:r>
            <a:r>
              <a:rPr lang="en-US" sz="2800" dirty="0"/>
              <a:t> have resulted in no violations (35%)</a:t>
            </a:r>
          </a:p>
          <a:p>
            <a:pPr marL="457200" indent="-457200">
              <a:spcBef>
                <a:spcPts val="600"/>
              </a:spcBef>
              <a:buFont typeface="Arial" panose="020B0604020202020204" pitchFamily="34" charset="0"/>
              <a:buChar char="•"/>
            </a:pPr>
            <a:r>
              <a:rPr lang="en-US" sz="2800" b="1" dirty="0"/>
              <a:t>56 </a:t>
            </a:r>
            <a:r>
              <a:rPr lang="en-US" sz="2800" dirty="0"/>
              <a:t>have resulted in Cease and Desist Orders (4%)</a:t>
            </a:r>
          </a:p>
        </p:txBody>
      </p:sp>
      <p:graphicFrame>
        <p:nvGraphicFramePr>
          <p:cNvPr id="3" name="Chart 2"/>
          <p:cNvGraphicFramePr>
            <a:graphicFrameLocks/>
          </p:cNvGraphicFramePr>
          <p:nvPr/>
        </p:nvGraphicFramePr>
        <p:xfrm>
          <a:off x="5488477" y="641986"/>
          <a:ext cx="5918792" cy="397126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0" y="5245940"/>
            <a:ext cx="11823404" cy="1015663"/>
          </a:xfrm>
          <a:prstGeom prst="rect">
            <a:avLst/>
          </a:prstGeom>
          <a:noFill/>
        </p:spPr>
        <p:txBody>
          <a:bodyPr wrap="square" rtlCol="0">
            <a:spAutoFit/>
          </a:bodyPr>
          <a:lstStyle/>
          <a:p>
            <a:pPr algn="ctr"/>
            <a:r>
              <a:rPr lang="en-US" sz="2000" dirty="0"/>
              <a:t>The Contact Tracing Collaborative has asked the Department of Labor Standards to investigate 74 cluster in Massachusetts.  The most impacted industry is food processing </a:t>
            </a:r>
          </a:p>
          <a:p>
            <a:pPr algn="ctr"/>
            <a:r>
              <a:rPr lang="en-US" sz="2000" dirty="0"/>
              <a:t>(12 of the clusters).</a:t>
            </a:r>
          </a:p>
        </p:txBody>
      </p:sp>
    </p:spTree>
    <p:extLst>
      <p:ext uri="{BB962C8B-B14F-4D97-AF65-F5344CB8AC3E}">
        <p14:creationId xmlns:p14="http://schemas.microsoft.com/office/powerpoint/2010/main" val="2902958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88F0A37D-2337-4AAF-98B0-7E4E9B98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2F897A-46DD-436C-BD41-B735E4DC91D2}"/>
              </a:ext>
            </a:extLst>
          </p:cNvPr>
          <p:cNvSpPr>
            <a:spLocks noGrp="1"/>
          </p:cNvSpPr>
          <p:nvPr>
            <p:ph type="title"/>
          </p:nvPr>
        </p:nvSpPr>
        <p:spPr>
          <a:xfrm>
            <a:off x="1097280" y="286603"/>
            <a:ext cx="10058400" cy="1450757"/>
          </a:xfrm>
        </p:spPr>
        <p:txBody>
          <a:bodyPr>
            <a:normAutofit/>
          </a:bodyPr>
          <a:lstStyle/>
          <a:p>
            <a:r>
              <a:rPr lang="en-US"/>
              <a:t>Objectives</a:t>
            </a:r>
            <a:endParaRPr lang="en-US" dirty="0"/>
          </a:p>
        </p:txBody>
      </p:sp>
      <p:cxnSp>
        <p:nvCxnSpPr>
          <p:cNvPr id="25" name="Straight Connector 24">
            <a:extLst>
              <a:ext uri="{FF2B5EF4-FFF2-40B4-BE49-F238E27FC236}">
                <a16:creationId xmlns:a16="http://schemas.microsoft.com/office/drawing/2014/main" id="{F15CCCF0-E573-463A-9760-1FDC0B2CFB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F7234D70-FB65-4E99-985E-64D219674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8" name="Content Placeholder 2">
            <a:extLst>
              <a:ext uri="{FF2B5EF4-FFF2-40B4-BE49-F238E27FC236}">
                <a16:creationId xmlns:a16="http://schemas.microsoft.com/office/drawing/2014/main" id="{4736EE8E-643E-4EBE-A557-7CC2AA10B01B}"/>
              </a:ext>
            </a:extLst>
          </p:cNvPr>
          <p:cNvGraphicFramePr>
            <a:graphicFrameLocks noGrp="1"/>
          </p:cNvGraphicFramePr>
          <p:nvPr>
            <p:ph idx="1"/>
            <p:extLst>
              <p:ext uri="{D42A27DB-BD31-4B8C-83A1-F6EECF244321}">
                <p14:modId xmlns:p14="http://schemas.microsoft.com/office/powerpoint/2010/main" val="2379933578"/>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9378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63" y="176008"/>
            <a:ext cx="12282663" cy="6046116"/>
          </a:xfrm>
          <a:prstGeom prst="rect">
            <a:avLst/>
          </a:prstGeom>
        </p:spPr>
      </p:pic>
    </p:spTree>
    <p:extLst>
      <p:ext uri="{BB962C8B-B14F-4D97-AF65-F5344CB8AC3E}">
        <p14:creationId xmlns:p14="http://schemas.microsoft.com/office/powerpoint/2010/main" val="12126146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40220" y="2438400"/>
            <a:ext cx="10089931" cy="1938992"/>
          </a:xfrm>
          <a:prstGeom prst="rect">
            <a:avLst/>
          </a:prstGeom>
          <a:noFill/>
        </p:spPr>
        <p:txBody>
          <a:bodyPr wrap="square" rtlCol="0">
            <a:spAutoFit/>
          </a:bodyPr>
          <a:lstStyle/>
          <a:p>
            <a:pPr algn="ctr"/>
            <a:r>
              <a:rPr lang="en-US" sz="6000" b="1" dirty="0"/>
              <a:t>Union Workers are Safer: Organizing gets the Goods</a:t>
            </a:r>
          </a:p>
        </p:txBody>
      </p:sp>
    </p:spTree>
    <p:extLst>
      <p:ext uri="{BB962C8B-B14F-4D97-AF65-F5344CB8AC3E}">
        <p14:creationId xmlns:p14="http://schemas.microsoft.com/office/powerpoint/2010/main" val="23096793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pic>
        <p:nvPicPr>
          <p:cNvPr id="384" name="Google Shape;384;p45" descr="A group of people standing in front of a building&#10;&#10;Description generated with very high confidence"/>
          <p:cNvPicPr preferRelativeResize="0"/>
          <p:nvPr/>
        </p:nvPicPr>
        <p:blipFill rotWithShape="1">
          <a:blip r:embed="rId3">
            <a:alphaModFix/>
          </a:blip>
          <a:srcRect l="2393" r="7486"/>
          <a:stretch/>
        </p:blipFill>
        <p:spPr>
          <a:xfrm>
            <a:off x="-1" y="10"/>
            <a:ext cx="4635315" cy="6857989"/>
          </a:xfrm>
          <a:prstGeom prst="rect">
            <a:avLst/>
          </a:prstGeom>
          <a:noFill/>
          <a:ln>
            <a:noFill/>
          </a:ln>
        </p:spPr>
      </p:pic>
      <p:sp>
        <p:nvSpPr>
          <p:cNvPr id="385" name="Google Shape;385;p45"/>
          <p:cNvSpPr txBox="1"/>
          <p:nvPr/>
        </p:nvSpPr>
        <p:spPr>
          <a:xfrm>
            <a:off x="5577840" y="2563624"/>
            <a:ext cx="5543550" cy="2062103"/>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0"/>
              </a:spcBef>
              <a:spcAft>
                <a:spcPts val="0"/>
              </a:spcAft>
              <a:buClr>
                <a:schemeClr val="dk1"/>
              </a:buClr>
              <a:buSzPts val="1100"/>
              <a:buFont typeface="Arial"/>
              <a:buNone/>
            </a:pPr>
            <a:r>
              <a:rPr lang="en-US" sz="2000" b="1" dirty="0">
                <a:solidFill>
                  <a:schemeClr val="dk1"/>
                </a:solidFill>
                <a:latin typeface="Calibri"/>
                <a:ea typeface="Calibri"/>
                <a:cs typeface="Calibri"/>
                <a:sym typeface="Calibri"/>
              </a:rPr>
              <a:t>Massachusetts Coalition for Occupational Safety and Health</a:t>
            </a:r>
            <a:endParaRPr sz="2000" b="1" dirty="0">
              <a:solidFill>
                <a:schemeClr val="dk1"/>
              </a:solidFill>
              <a:latin typeface="Calibri"/>
              <a:ea typeface="Calibri"/>
              <a:cs typeface="Calibri"/>
              <a:sym typeface="Calibri"/>
            </a:endParaRPr>
          </a:p>
          <a:p>
            <a:pPr marL="0" lvl="0" indent="0" algn="ctr" rtl="0">
              <a:lnSpc>
                <a:spcPct val="115000"/>
              </a:lnSpc>
              <a:spcBef>
                <a:spcPts val="0"/>
              </a:spcBef>
              <a:spcAft>
                <a:spcPts val="0"/>
              </a:spcAft>
              <a:buClr>
                <a:schemeClr val="dk1"/>
              </a:buClr>
              <a:buSzPts val="1100"/>
              <a:buFont typeface="Arial"/>
              <a:buNone/>
            </a:pPr>
            <a:r>
              <a:rPr lang="en-US" sz="2000" u="sng" dirty="0">
                <a:solidFill>
                  <a:schemeClr val="hlink"/>
                </a:solidFill>
                <a:latin typeface="Calibri"/>
                <a:ea typeface="Calibri"/>
                <a:cs typeface="Calibri"/>
                <a:sym typeface="Calibri"/>
                <a:hlinkClick r:id="rId4"/>
              </a:rPr>
              <a:t>www.masscosh.org</a:t>
            </a:r>
            <a:endParaRPr sz="2000" u="sng" dirty="0">
              <a:solidFill>
                <a:schemeClr val="hlink"/>
              </a:solidFill>
              <a:latin typeface="Calibri"/>
              <a:ea typeface="Calibri"/>
              <a:cs typeface="Calibri"/>
              <a:sym typeface="Calibri"/>
            </a:endParaRPr>
          </a:p>
          <a:p>
            <a:pPr marL="0" lvl="0" indent="0" algn="ctr" rtl="0">
              <a:lnSpc>
                <a:spcPct val="115000"/>
              </a:lnSpc>
              <a:spcBef>
                <a:spcPts val="0"/>
              </a:spcBef>
              <a:spcAft>
                <a:spcPts val="0"/>
              </a:spcAft>
              <a:buClr>
                <a:schemeClr val="dk1"/>
              </a:buClr>
              <a:buSzPts val="1100"/>
              <a:buFont typeface="Arial"/>
              <a:buNone/>
            </a:pPr>
            <a:r>
              <a:rPr lang="en-US" sz="2000" dirty="0">
                <a:solidFill>
                  <a:schemeClr val="dk1"/>
                </a:solidFill>
                <a:latin typeface="Calibri"/>
                <a:ea typeface="Calibri"/>
                <a:cs typeface="Calibri"/>
                <a:sym typeface="Calibri"/>
              </a:rPr>
              <a:t>1532B Dorchester Ave</a:t>
            </a:r>
            <a:endParaRPr sz="2000" dirty="0">
              <a:solidFill>
                <a:schemeClr val="dk1"/>
              </a:solidFill>
              <a:latin typeface="Calibri"/>
              <a:ea typeface="Calibri"/>
              <a:cs typeface="Calibri"/>
              <a:sym typeface="Calibri"/>
            </a:endParaRPr>
          </a:p>
          <a:p>
            <a:pPr marL="0" lvl="0" indent="0" algn="ctr" rtl="0">
              <a:lnSpc>
                <a:spcPct val="115000"/>
              </a:lnSpc>
              <a:spcBef>
                <a:spcPts val="0"/>
              </a:spcBef>
              <a:spcAft>
                <a:spcPts val="0"/>
              </a:spcAft>
              <a:buClr>
                <a:schemeClr val="dk1"/>
              </a:buClr>
              <a:buSzPts val="1100"/>
              <a:buFont typeface="Arial"/>
              <a:buNone/>
            </a:pPr>
            <a:r>
              <a:rPr lang="en-US" sz="2000" dirty="0">
                <a:solidFill>
                  <a:schemeClr val="dk1"/>
                </a:solidFill>
                <a:latin typeface="Calibri"/>
                <a:ea typeface="Calibri"/>
                <a:cs typeface="Calibri"/>
                <a:sym typeface="Calibri"/>
              </a:rPr>
              <a:t>Boston, MA  02122</a:t>
            </a:r>
            <a:endParaRPr sz="2000" dirty="0">
              <a:solidFill>
                <a:schemeClr val="dk1"/>
              </a:solidFill>
              <a:latin typeface="Calibri"/>
              <a:ea typeface="Calibri"/>
              <a:cs typeface="Calibri"/>
              <a:sym typeface="Calibri"/>
            </a:endParaRPr>
          </a:p>
          <a:p>
            <a:pPr marL="0" lvl="0" indent="0" algn="ctr" rtl="0">
              <a:lnSpc>
                <a:spcPct val="115000"/>
              </a:lnSpc>
              <a:spcBef>
                <a:spcPts val="0"/>
              </a:spcBef>
              <a:spcAft>
                <a:spcPts val="0"/>
              </a:spcAft>
              <a:buClr>
                <a:schemeClr val="dk1"/>
              </a:buClr>
              <a:buSzPts val="1100"/>
              <a:buFont typeface="Arial"/>
              <a:buNone/>
            </a:pPr>
            <a:r>
              <a:rPr lang="en-US" sz="2000" b="1" dirty="0">
                <a:solidFill>
                  <a:schemeClr val="dk1"/>
                </a:solidFill>
                <a:latin typeface="Calibri"/>
                <a:ea typeface="Calibri"/>
                <a:cs typeface="Calibri"/>
                <a:sym typeface="Calibri"/>
              </a:rPr>
              <a:t>617-825-SAFE(7233)</a:t>
            </a:r>
            <a:endParaRPr sz="2000" b="1" dirty="0">
              <a:solidFill>
                <a:schemeClr val="dk1"/>
              </a:solidFill>
              <a:latin typeface="Calibri"/>
              <a:ea typeface="Calibri"/>
              <a:cs typeface="Calibri"/>
              <a:sym typeface="Calibri"/>
            </a:endParaRPr>
          </a:p>
          <a:p>
            <a:pPr marL="0" lvl="0" indent="0" algn="ctr" rtl="0">
              <a:lnSpc>
                <a:spcPct val="115000"/>
              </a:lnSpc>
              <a:spcBef>
                <a:spcPts val="0"/>
              </a:spcBef>
              <a:spcAft>
                <a:spcPts val="0"/>
              </a:spcAft>
              <a:buSzPts val="1100"/>
              <a:buNone/>
            </a:pPr>
            <a:r>
              <a:rPr lang="en-US" sz="2000" u="sng" dirty="0">
                <a:solidFill>
                  <a:schemeClr val="hlink"/>
                </a:solidFill>
                <a:latin typeface="Calibri"/>
                <a:ea typeface="Calibri"/>
                <a:cs typeface="Calibri"/>
                <a:sym typeface="Calibri"/>
                <a:hlinkClick r:id="rId5"/>
              </a:rPr>
              <a:t>info@masscosh.org</a:t>
            </a:r>
            <a:endParaRPr sz="2000" dirty="0">
              <a:solidFill>
                <a:schemeClr val="dk1"/>
              </a:solidFill>
              <a:latin typeface="Calibri"/>
              <a:ea typeface="Calibri"/>
              <a:cs typeface="Calibri"/>
              <a:sym typeface="Calibri"/>
            </a:endParaRPr>
          </a:p>
          <a:p>
            <a:pPr marL="0" lvl="0" indent="0" algn="ctr" rtl="0">
              <a:lnSpc>
                <a:spcPct val="115000"/>
              </a:lnSpc>
              <a:spcBef>
                <a:spcPts val="0"/>
              </a:spcBef>
              <a:spcAft>
                <a:spcPts val="0"/>
              </a:spcAft>
              <a:buClr>
                <a:schemeClr val="dk1"/>
              </a:buClr>
              <a:buSzPts val="1100"/>
              <a:buFont typeface="Arial"/>
              <a:buNone/>
            </a:pPr>
            <a:r>
              <a:rPr lang="en-US" sz="2000" dirty="0">
                <a:solidFill>
                  <a:schemeClr val="dk1"/>
                </a:solidFill>
                <a:latin typeface="Calibri"/>
                <a:ea typeface="Calibri"/>
                <a:cs typeface="Calibri"/>
                <a:sym typeface="Calibri"/>
              </a:rPr>
              <a:t>FOLLOW US ON FACEBOOK, INSTAGRAM AND TWITTER</a:t>
            </a:r>
            <a:endParaRPr sz="2000" dirty="0">
              <a:solidFill>
                <a:schemeClr val="dk1"/>
              </a:solidFill>
              <a:latin typeface="Calibri"/>
              <a:ea typeface="Calibri"/>
              <a:cs typeface="Calibri"/>
              <a:sym typeface="Calibri"/>
            </a:endParaRPr>
          </a:p>
          <a:p>
            <a:pPr marL="0" lvl="0" indent="0" algn="ctr" rtl="0">
              <a:lnSpc>
                <a:spcPct val="115000"/>
              </a:lnSpc>
              <a:spcBef>
                <a:spcPts val="0"/>
              </a:spcBef>
              <a:spcAft>
                <a:spcPts val="0"/>
              </a:spcAft>
              <a:buClr>
                <a:schemeClr val="dk1"/>
              </a:buClr>
              <a:buSzPts val="1100"/>
              <a:buFont typeface="Arial"/>
              <a:buNone/>
            </a:pPr>
            <a:r>
              <a:rPr lang="en-US" sz="2000" b="1" dirty="0">
                <a:solidFill>
                  <a:schemeClr val="dk1"/>
                </a:solidFill>
                <a:latin typeface="Calibri"/>
                <a:ea typeface="Calibri"/>
                <a:cs typeface="Calibri"/>
                <a:sym typeface="Calibri"/>
              </a:rPr>
              <a:t>@MASSCOSH</a:t>
            </a:r>
            <a:endParaRPr sz="2000" b="1" dirty="0">
              <a:solidFill>
                <a:schemeClr val="dk1"/>
              </a:solidFill>
              <a:latin typeface="Calibri"/>
              <a:ea typeface="Calibri"/>
              <a:cs typeface="Calibri"/>
              <a:sym typeface="Calibri"/>
            </a:endParaRPr>
          </a:p>
          <a:p>
            <a:pPr marL="0" marR="0" lvl="0" indent="0" algn="ctr" rtl="0">
              <a:spcBef>
                <a:spcPts val="0"/>
              </a:spcBef>
              <a:spcAft>
                <a:spcPts val="0"/>
              </a:spcAft>
              <a:buNone/>
            </a:pPr>
            <a:endParaRPr sz="3200" dirty="0">
              <a:solidFill>
                <a:schemeClr val="dk1"/>
              </a:solidFill>
              <a:latin typeface="Calibri"/>
              <a:ea typeface="Calibri"/>
              <a:cs typeface="Calibri"/>
              <a:sym typeface="Calibri"/>
            </a:endParaRPr>
          </a:p>
        </p:txBody>
      </p:sp>
      <p:sp>
        <p:nvSpPr>
          <p:cNvPr id="386" name="Google Shape;386;p45"/>
          <p:cNvSpPr/>
          <p:nvPr/>
        </p:nvSpPr>
        <p:spPr>
          <a:xfrm>
            <a:off x="7216733" y="528185"/>
            <a:ext cx="2265763" cy="1761423"/>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0795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1C23C-F22B-0444-889D-37BDB2E7CE0E}"/>
              </a:ext>
            </a:extLst>
          </p:cNvPr>
          <p:cNvSpPr>
            <a:spLocks noGrp="1"/>
          </p:cNvSpPr>
          <p:nvPr>
            <p:ph type="title"/>
          </p:nvPr>
        </p:nvSpPr>
        <p:spPr/>
        <p:txBody>
          <a:bodyPr>
            <a:normAutofit/>
          </a:bodyPr>
          <a:lstStyle/>
          <a:p>
            <a:r>
              <a:rPr lang="en-US" dirty="0"/>
              <a:t>Attorney General</a:t>
            </a:r>
          </a:p>
        </p:txBody>
      </p:sp>
      <p:sp>
        <p:nvSpPr>
          <p:cNvPr id="3" name="Content Placeholder 2">
            <a:extLst>
              <a:ext uri="{FF2B5EF4-FFF2-40B4-BE49-F238E27FC236}">
                <a16:creationId xmlns:a16="http://schemas.microsoft.com/office/drawing/2014/main" id="{09B82EF8-D267-5049-896F-A0B0767F90D6}"/>
              </a:ext>
            </a:extLst>
          </p:cNvPr>
          <p:cNvSpPr>
            <a:spLocks noGrp="1"/>
          </p:cNvSpPr>
          <p:nvPr>
            <p:ph idx="1"/>
          </p:nvPr>
        </p:nvSpPr>
        <p:spPr/>
        <p:txBody>
          <a:bodyPr>
            <a:normAutofit/>
          </a:bodyPr>
          <a:lstStyle/>
          <a:p>
            <a:r>
              <a:rPr lang="en-US" sz="4000" dirty="0"/>
              <a:t>Presenter: Amanda I. </a:t>
            </a:r>
            <a:r>
              <a:rPr lang="en-US" sz="4000" dirty="0" err="1"/>
              <a:t>Merojón</a:t>
            </a:r>
            <a:r>
              <a:rPr lang="en-US" sz="4000" dirty="0"/>
              <a:t>, Assistant Attorney General</a:t>
            </a:r>
          </a:p>
        </p:txBody>
      </p:sp>
    </p:spTree>
    <p:extLst>
      <p:ext uri="{BB962C8B-B14F-4D97-AF65-F5344CB8AC3E}">
        <p14:creationId xmlns:p14="http://schemas.microsoft.com/office/powerpoint/2010/main" val="1704988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283BE-ACA8-E447-B0BE-BC1149E32D48}"/>
              </a:ext>
            </a:extLst>
          </p:cNvPr>
          <p:cNvSpPr>
            <a:spLocks noGrp="1"/>
          </p:cNvSpPr>
          <p:nvPr>
            <p:ph type="title"/>
          </p:nvPr>
        </p:nvSpPr>
        <p:spPr/>
        <p:txBody>
          <a:bodyPr/>
          <a:lstStyle/>
          <a:p>
            <a:r>
              <a:rPr lang="en-US" dirty="0"/>
              <a:t>Question &amp; Answer</a:t>
            </a:r>
          </a:p>
        </p:txBody>
      </p:sp>
      <p:sp>
        <p:nvSpPr>
          <p:cNvPr id="3" name="Content Placeholder 2">
            <a:extLst>
              <a:ext uri="{FF2B5EF4-FFF2-40B4-BE49-F238E27FC236}">
                <a16:creationId xmlns:a16="http://schemas.microsoft.com/office/drawing/2014/main" id="{1764232B-97DD-7D4B-97C8-BAC43BAE3B4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678603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AAE22-C5C2-4C07-8EC6-4E4EDD0C4216}"/>
              </a:ext>
            </a:extLst>
          </p:cNvPr>
          <p:cNvSpPr>
            <a:spLocks noGrp="1"/>
          </p:cNvSpPr>
          <p:nvPr>
            <p:ph type="title"/>
          </p:nvPr>
        </p:nvSpPr>
        <p:spPr/>
        <p:txBody>
          <a:bodyPr/>
          <a:lstStyle/>
          <a:p>
            <a:r>
              <a:rPr lang="en-US" dirty="0"/>
              <a:t>What is the Community Tracing Collaborative?</a:t>
            </a:r>
          </a:p>
        </p:txBody>
      </p:sp>
      <p:sp>
        <p:nvSpPr>
          <p:cNvPr id="3" name="Content Placeholder 2">
            <a:extLst>
              <a:ext uri="{FF2B5EF4-FFF2-40B4-BE49-F238E27FC236}">
                <a16:creationId xmlns:a16="http://schemas.microsoft.com/office/drawing/2014/main" id="{437F50E1-5F09-4E76-A5CD-C2866791D093}"/>
              </a:ext>
            </a:extLst>
          </p:cNvPr>
          <p:cNvSpPr>
            <a:spLocks noGrp="1"/>
          </p:cNvSpPr>
          <p:nvPr>
            <p:ph idx="1"/>
          </p:nvPr>
        </p:nvSpPr>
        <p:spPr/>
        <p:txBody>
          <a:bodyPr/>
          <a:lstStyle/>
          <a:p>
            <a:r>
              <a:rPr lang="en-US" dirty="0"/>
              <a:t>It is a program in Massachusetts that was developed in the early months of the COVID-19 pandemic to support the local board of health departments in contact tracing. </a:t>
            </a:r>
          </a:p>
          <a:p>
            <a:r>
              <a:rPr lang="en-US" dirty="0"/>
              <a:t>The Community Tracing Collaborative (CTC) is a partnership between the Department of Public Health, Local Boards of Health, and Partners in Health. </a:t>
            </a:r>
          </a:p>
          <a:p>
            <a:r>
              <a:rPr lang="en-US" dirty="0"/>
              <a:t>The objective of the CTC is to </a:t>
            </a:r>
            <a:r>
              <a:rPr lang="en-US" b="1" dirty="0"/>
              <a:t>slow the spread </a:t>
            </a:r>
            <a:r>
              <a:rPr lang="en-US" dirty="0"/>
              <a:t>of the coronavirus and support people that need to self-isolate.</a:t>
            </a:r>
          </a:p>
        </p:txBody>
      </p:sp>
      <p:pic>
        <p:nvPicPr>
          <p:cNvPr id="5" name="Picture 4">
            <a:extLst>
              <a:ext uri="{FF2B5EF4-FFF2-40B4-BE49-F238E27FC236}">
                <a16:creationId xmlns:a16="http://schemas.microsoft.com/office/drawing/2014/main" id="{83E9618A-B2A9-4789-A441-5ED47832B266}"/>
              </a:ext>
            </a:extLst>
          </p:cNvPr>
          <p:cNvPicPr>
            <a:picLocks noChangeAspect="1"/>
          </p:cNvPicPr>
          <p:nvPr/>
        </p:nvPicPr>
        <p:blipFill>
          <a:blip r:embed="rId2"/>
          <a:stretch>
            <a:fillRect/>
          </a:stretch>
        </p:blipFill>
        <p:spPr>
          <a:xfrm>
            <a:off x="774096" y="4726720"/>
            <a:ext cx="10890552" cy="1573068"/>
          </a:xfrm>
          <a:prstGeom prst="rect">
            <a:avLst/>
          </a:prstGeom>
        </p:spPr>
      </p:pic>
    </p:spTree>
    <p:extLst>
      <p:ext uri="{BB962C8B-B14F-4D97-AF65-F5344CB8AC3E}">
        <p14:creationId xmlns:p14="http://schemas.microsoft.com/office/powerpoint/2010/main" val="2569514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AB6E427-3F73-4C06-A5D5-AE52C3883B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D8C9BDAA-0390-4B39-9B5C-BC95E5120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9919" cy="6858000"/>
          </a:xfrm>
          <a:prstGeom prst="rect">
            <a:avLst/>
          </a:prstGeom>
          <a:solidFill>
            <a:srgbClr val="3B544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E742F57-EF01-485B-91C9-633BC83AECB9}"/>
              </a:ext>
            </a:extLst>
          </p:cNvPr>
          <p:cNvSpPr>
            <a:spLocks noGrp="1"/>
          </p:cNvSpPr>
          <p:nvPr>
            <p:ph type="title"/>
          </p:nvPr>
        </p:nvSpPr>
        <p:spPr>
          <a:xfrm>
            <a:off x="492370" y="516836"/>
            <a:ext cx="3084844" cy="1961086"/>
          </a:xfrm>
        </p:spPr>
        <p:txBody>
          <a:bodyPr vert="horz" lIns="91440" tIns="45720" rIns="91440" bIns="45720" rtlCol="0" anchor="b">
            <a:normAutofit/>
          </a:bodyPr>
          <a:lstStyle/>
          <a:p>
            <a:r>
              <a:rPr lang="en-US" sz="4000">
                <a:solidFill>
                  <a:srgbClr val="FFFFFF"/>
                </a:solidFill>
              </a:rPr>
              <a:t>What is contact tracing?</a:t>
            </a:r>
          </a:p>
        </p:txBody>
      </p:sp>
      <p:cxnSp>
        <p:nvCxnSpPr>
          <p:cNvPr id="75" name="Straight Connector 74">
            <a:extLst>
              <a:ext uri="{FF2B5EF4-FFF2-40B4-BE49-F238E27FC236}">
                <a16:creationId xmlns:a16="http://schemas.microsoft.com/office/drawing/2014/main" id="{E04A321A-A039-4720-87B4-66A4210E0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1752" y="2638787"/>
            <a:ext cx="27432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0F6A1FD-EC0A-4C1D-B094-0BF3ED25ED04}"/>
              </a:ext>
            </a:extLst>
          </p:cNvPr>
          <p:cNvSpPr txBox="1"/>
          <p:nvPr/>
        </p:nvSpPr>
        <p:spPr>
          <a:xfrm>
            <a:off x="571752" y="2799654"/>
            <a:ext cx="3005462" cy="3189665"/>
          </a:xfrm>
          <a:prstGeom prst="rect">
            <a:avLst/>
          </a:prstGeom>
        </p:spPr>
        <p:txBody>
          <a:bodyPr vert="horz" lIns="0" tIns="45720" rIns="0" bIns="45720" rtlCol="0">
            <a:normAutofit/>
          </a:bodyPr>
          <a:lstStyle/>
          <a:p>
            <a:pPr>
              <a:lnSpc>
                <a:spcPct val="90000"/>
              </a:lnSpc>
              <a:spcAft>
                <a:spcPts val="600"/>
              </a:spcAft>
              <a:buFont typeface="Calibri" panose="020F0502020204030204" pitchFamily="34" charset="0"/>
            </a:pPr>
            <a:r>
              <a:rPr lang="en-US" sz="1500">
                <a:solidFill>
                  <a:srgbClr val="FFFFFF"/>
                </a:solidFill>
              </a:rPr>
              <a:t>When someone is diagnosed with COVID-19 they are contacted by our team to:</a:t>
            </a:r>
          </a:p>
          <a:p>
            <a:pPr marL="342900" indent="-342900">
              <a:lnSpc>
                <a:spcPct val="90000"/>
              </a:lnSpc>
              <a:spcAft>
                <a:spcPts val="600"/>
              </a:spcAft>
              <a:buFont typeface="Calibri" panose="020F0502020204030204" pitchFamily="34" charset="0"/>
              <a:buAutoNum type="arabicParenR"/>
            </a:pPr>
            <a:r>
              <a:rPr lang="en-US" sz="1500">
                <a:solidFill>
                  <a:srgbClr val="FFFFFF"/>
                </a:solidFill>
              </a:rPr>
              <a:t>Ensure they can self-isolate safely</a:t>
            </a:r>
          </a:p>
          <a:p>
            <a:pPr marL="342900" indent="-342900">
              <a:lnSpc>
                <a:spcPct val="90000"/>
              </a:lnSpc>
              <a:spcAft>
                <a:spcPts val="600"/>
              </a:spcAft>
              <a:buFont typeface="Calibri" panose="020F0502020204030204" pitchFamily="34" charset="0"/>
              <a:buAutoNum type="arabicParenR"/>
            </a:pPr>
            <a:r>
              <a:rPr lang="en-US" sz="1500">
                <a:solidFill>
                  <a:srgbClr val="FFFFFF"/>
                </a:solidFill>
              </a:rPr>
              <a:t>Collect contact info for people they had been with in the 48 hours prior to getting sick.</a:t>
            </a:r>
          </a:p>
          <a:p>
            <a:pPr marL="342900" indent="-342900">
              <a:lnSpc>
                <a:spcPct val="90000"/>
              </a:lnSpc>
              <a:spcAft>
                <a:spcPts val="600"/>
              </a:spcAft>
              <a:buFont typeface="Calibri" panose="020F0502020204030204" pitchFamily="34" charset="0"/>
              <a:buAutoNum type="arabicParenR"/>
            </a:pPr>
            <a:endParaRPr lang="en-US" sz="1500">
              <a:solidFill>
                <a:srgbClr val="FFFFFF"/>
              </a:solidFill>
            </a:endParaRPr>
          </a:p>
          <a:p>
            <a:pPr>
              <a:lnSpc>
                <a:spcPct val="90000"/>
              </a:lnSpc>
              <a:spcAft>
                <a:spcPts val="600"/>
              </a:spcAft>
              <a:buFont typeface="Calibri" panose="020F0502020204030204" pitchFamily="34" charset="0"/>
            </a:pPr>
            <a:r>
              <a:rPr lang="en-US" sz="1500">
                <a:solidFill>
                  <a:srgbClr val="FFFFFF"/>
                </a:solidFill>
              </a:rPr>
              <a:t>Their contacts receive a phone call to help them start a quarantine. </a:t>
            </a:r>
          </a:p>
        </p:txBody>
      </p:sp>
      <p:pic>
        <p:nvPicPr>
          <p:cNvPr id="1026" name="Picture 2" descr="Learn about the Community Tracing Collaborative | Mass.gov">
            <a:extLst>
              <a:ext uri="{FF2B5EF4-FFF2-40B4-BE49-F238E27FC236}">
                <a16:creationId xmlns:a16="http://schemas.microsoft.com/office/drawing/2014/main" id="{BEBBC2A3-EA03-4FB4-970F-F524270F076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742017" y="1160138"/>
            <a:ext cx="6798082" cy="4537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3023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67B74F2B-9534-4540-96B0-5C8E958B9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F53ECF-50A6-4B32-A0ED-FF83B73B0023}"/>
              </a:ext>
            </a:extLst>
          </p:cNvPr>
          <p:cNvSpPr>
            <a:spLocks noGrp="1"/>
          </p:cNvSpPr>
          <p:nvPr>
            <p:ph type="title"/>
          </p:nvPr>
        </p:nvSpPr>
        <p:spPr>
          <a:xfrm>
            <a:off x="5172074" y="286603"/>
            <a:ext cx="5983605" cy="1450757"/>
          </a:xfrm>
        </p:spPr>
        <p:txBody>
          <a:bodyPr>
            <a:normAutofit/>
          </a:bodyPr>
          <a:lstStyle/>
          <a:p>
            <a:r>
              <a:rPr lang="en-US" dirty="0"/>
              <a:t>Why is contact tracing important?</a:t>
            </a:r>
          </a:p>
        </p:txBody>
      </p:sp>
      <p:pic>
        <p:nvPicPr>
          <p:cNvPr id="2050" name="Picture 2" descr="Food Safety and the Coronavirus Disease 2019 (COVID-19) | FDA">
            <a:extLst>
              <a:ext uri="{FF2B5EF4-FFF2-40B4-BE49-F238E27FC236}">
                <a16:creationId xmlns:a16="http://schemas.microsoft.com/office/drawing/2014/main" id="{F461B10E-4927-4DA6-B82E-F6EB9BCE49A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508" r="28242"/>
          <a:stretch/>
        </p:blipFill>
        <p:spPr bwMode="auto">
          <a:xfrm>
            <a:off x="20" y="10"/>
            <a:ext cx="4580077" cy="6400784"/>
          </a:xfrm>
          <a:prstGeom prst="rect">
            <a:avLst/>
          </a:prstGeom>
          <a:noFill/>
          <a:extLst>
            <a:ext uri="{909E8E84-426E-40DD-AFC4-6F175D3DCCD1}">
              <a14:hiddenFill xmlns:a14="http://schemas.microsoft.com/office/drawing/2010/main">
                <a:solidFill>
                  <a:srgbClr val="FFFFFF"/>
                </a:solidFill>
              </a14:hiddenFill>
            </a:ext>
          </a:extLst>
        </p:spPr>
      </p:pic>
      <p:cxnSp>
        <p:nvCxnSpPr>
          <p:cNvPr id="73" name="Straight Connector 72">
            <a:extLst>
              <a:ext uri="{FF2B5EF4-FFF2-40B4-BE49-F238E27FC236}">
                <a16:creationId xmlns:a16="http://schemas.microsoft.com/office/drawing/2014/main" id="{33BECB2B-2CFA-412C-880F-C4B6097493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2903" y="1917852"/>
            <a:ext cx="5943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65DACE0-6B77-4712-ABE2-AA76C746F7DB}"/>
              </a:ext>
            </a:extLst>
          </p:cNvPr>
          <p:cNvSpPr>
            <a:spLocks noGrp="1"/>
          </p:cNvSpPr>
          <p:nvPr>
            <p:ph idx="1"/>
          </p:nvPr>
        </p:nvSpPr>
        <p:spPr>
          <a:xfrm>
            <a:off x="5172074" y="2108201"/>
            <a:ext cx="5983606" cy="3760891"/>
          </a:xfrm>
        </p:spPr>
        <p:txBody>
          <a:bodyPr>
            <a:normAutofit/>
          </a:bodyPr>
          <a:lstStyle/>
          <a:p>
            <a:r>
              <a:rPr lang="en-US" dirty="0"/>
              <a:t>COVID-19 is very contagious.</a:t>
            </a:r>
          </a:p>
          <a:p>
            <a:r>
              <a:rPr lang="en-US" dirty="0"/>
              <a:t>People who become sick with COVID-19 can spread it to others 2 days prior to them feeling sick.</a:t>
            </a:r>
          </a:p>
          <a:p>
            <a:r>
              <a:rPr lang="en-US" dirty="0"/>
              <a:t>By identifying people who have been exposed to the virus and helping them quarantine (i.e. stay home and not leave unless it is a medical emergency), we can stop the spread of the virus.</a:t>
            </a:r>
          </a:p>
        </p:txBody>
      </p:sp>
      <p:sp>
        <p:nvSpPr>
          <p:cNvPr id="75" name="Rectangle 74">
            <a:extLst>
              <a:ext uri="{FF2B5EF4-FFF2-40B4-BE49-F238E27FC236}">
                <a16:creationId xmlns:a16="http://schemas.microsoft.com/office/drawing/2014/main" id="{C1B60310-C5C3-46A0-A452-2A0B008434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36778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0A4D00-B3C6-4149-8BEB-2CF863A697B1}"/>
              </a:ext>
            </a:extLst>
          </p:cNvPr>
          <p:cNvGraphicFramePr>
            <a:graphicFrameLocks noGrp="1"/>
          </p:cNvGraphicFramePr>
          <p:nvPr>
            <p:extLst>
              <p:ext uri="{D42A27DB-BD31-4B8C-83A1-F6EECF244321}">
                <p14:modId xmlns:p14="http://schemas.microsoft.com/office/powerpoint/2010/main" val="4179733615"/>
              </p:ext>
            </p:extLst>
          </p:nvPr>
        </p:nvGraphicFramePr>
        <p:xfrm>
          <a:off x="1330476" y="719665"/>
          <a:ext cx="9642325" cy="5435604"/>
        </p:xfrm>
        <a:graphic>
          <a:graphicData uri="http://schemas.openxmlformats.org/drawingml/2006/table">
            <a:tbl>
              <a:tblPr firstRow="1" bandRow="1">
                <a:tableStyleId>{5940675A-B579-460E-94D1-54222C63F5DA}</a:tableStyleId>
              </a:tblPr>
              <a:tblGrid>
                <a:gridCol w="1377475">
                  <a:extLst>
                    <a:ext uri="{9D8B030D-6E8A-4147-A177-3AD203B41FA5}">
                      <a16:colId xmlns:a16="http://schemas.microsoft.com/office/drawing/2014/main" val="3928958201"/>
                    </a:ext>
                  </a:extLst>
                </a:gridCol>
                <a:gridCol w="1377475">
                  <a:extLst>
                    <a:ext uri="{9D8B030D-6E8A-4147-A177-3AD203B41FA5}">
                      <a16:colId xmlns:a16="http://schemas.microsoft.com/office/drawing/2014/main" val="1866485424"/>
                    </a:ext>
                  </a:extLst>
                </a:gridCol>
                <a:gridCol w="1377475">
                  <a:extLst>
                    <a:ext uri="{9D8B030D-6E8A-4147-A177-3AD203B41FA5}">
                      <a16:colId xmlns:a16="http://schemas.microsoft.com/office/drawing/2014/main" val="1753614639"/>
                    </a:ext>
                  </a:extLst>
                </a:gridCol>
                <a:gridCol w="1412461">
                  <a:extLst>
                    <a:ext uri="{9D8B030D-6E8A-4147-A177-3AD203B41FA5}">
                      <a16:colId xmlns:a16="http://schemas.microsoft.com/office/drawing/2014/main" val="2898163520"/>
                    </a:ext>
                  </a:extLst>
                </a:gridCol>
                <a:gridCol w="1342489">
                  <a:extLst>
                    <a:ext uri="{9D8B030D-6E8A-4147-A177-3AD203B41FA5}">
                      <a16:colId xmlns:a16="http://schemas.microsoft.com/office/drawing/2014/main" val="652633118"/>
                    </a:ext>
                  </a:extLst>
                </a:gridCol>
                <a:gridCol w="1377475">
                  <a:extLst>
                    <a:ext uri="{9D8B030D-6E8A-4147-A177-3AD203B41FA5}">
                      <a16:colId xmlns:a16="http://schemas.microsoft.com/office/drawing/2014/main" val="737695335"/>
                    </a:ext>
                  </a:extLst>
                </a:gridCol>
                <a:gridCol w="1377475">
                  <a:extLst>
                    <a:ext uri="{9D8B030D-6E8A-4147-A177-3AD203B41FA5}">
                      <a16:colId xmlns:a16="http://schemas.microsoft.com/office/drawing/2014/main" val="2735915922"/>
                    </a:ext>
                  </a:extLst>
                </a:gridCol>
              </a:tblGrid>
              <a:tr h="436640">
                <a:tc>
                  <a:txBody>
                    <a:bodyPr/>
                    <a:lstStyle/>
                    <a:p>
                      <a:r>
                        <a:rPr lang="en-US" b="1" dirty="0"/>
                        <a:t>SUNDAY</a:t>
                      </a:r>
                    </a:p>
                  </a:txBody>
                  <a:tcPr/>
                </a:tc>
                <a:tc>
                  <a:txBody>
                    <a:bodyPr/>
                    <a:lstStyle/>
                    <a:p>
                      <a:r>
                        <a:rPr lang="en-US" b="1" dirty="0"/>
                        <a:t>MONDAY</a:t>
                      </a:r>
                    </a:p>
                  </a:txBody>
                  <a:tcPr/>
                </a:tc>
                <a:tc>
                  <a:txBody>
                    <a:bodyPr/>
                    <a:lstStyle/>
                    <a:p>
                      <a:r>
                        <a:rPr lang="en-US" b="1" dirty="0"/>
                        <a:t>TUESDAY</a:t>
                      </a:r>
                    </a:p>
                  </a:txBody>
                  <a:tcPr/>
                </a:tc>
                <a:tc>
                  <a:txBody>
                    <a:bodyPr/>
                    <a:lstStyle/>
                    <a:p>
                      <a:r>
                        <a:rPr lang="en-US" b="1" dirty="0"/>
                        <a:t>WEDNESDAY</a:t>
                      </a:r>
                    </a:p>
                  </a:txBody>
                  <a:tcPr/>
                </a:tc>
                <a:tc>
                  <a:txBody>
                    <a:bodyPr/>
                    <a:lstStyle/>
                    <a:p>
                      <a:r>
                        <a:rPr lang="en-US" b="1" dirty="0"/>
                        <a:t>THURSDAY</a:t>
                      </a:r>
                    </a:p>
                  </a:txBody>
                  <a:tcPr/>
                </a:tc>
                <a:tc>
                  <a:txBody>
                    <a:bodyPr/>
                    <a:lstStyle/>
                    <a:p>
                      <a:r>
                        <a:rPr lang="en-US" b="1" dirty="0"/>
                        <a:t>FRIDAY</a:t>
                      </a:r>
                    </a:p>
                  </a:txBody>
                  <a:tcPr/>
                </a:tc>
                <a:tc>
                  <a:txBody>
                    <a:bodyPr/>
                    <a:lstStyle/>
                    <a:p>
                      <a:r>
                        <a:rPr lang="en-US" b="1" dirty="0"/>
                        <a:t>SATURDAY</a:t>
                      </a:r>
                    </a:p>
                  </a:txBody>
                  <a:tcPr/>
                </a:tc>
                <a:extLst>
                  <a:ext uri="{0D108BD9-81ED-4DB2-BD59-A6C34878D82A}">
                    <a16:rowId xmlns:a16="http://schemas.microsoft.com/office/drawing/2014/main" val="2041844781"/>
                  </a:ext>
                </a:extLst>
              </a:tr>
              <a:tr h="1249741">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369239963"/>
                  </a:ext>
                </a:extLst>
              </a:tr>
              <a:tr h="1249741">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60955855"/>
                  </a:ext>
                </a:extLst>
              </a:tr>
              <a:tr h="1249741">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566624310"/>
                  </a:ext>
                </a:extLst>
              </a:tr>
              <a:tr h="124974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648331918"/>
                  </a:ext>
                </a:extLst>
              </a:tr>
            </a:tbl>
          </a:graphicData>
        </a:graphic>
      </p:graphicFrame>
      <p:sp>
        <p:nvSpPr>
          <p:cNvPr id="6" name="Arrow: Right 5">
            <a:extLst>
              <a:ext uri="{FF2B5EF4-FFF2-40B4-BE49-F238E27FC236}">
                <a16:creationId xmlns:a16="http://schemas.microsoft.com/office/drawing/2014/main" id="{CFCF5D9E-F0E7-498F-BD83-E95AA184EE4D}"/>
              </a:ext>
            </a:extLst>
          </p:cNvPr>
          <p:cNvSpPr/>
          <p:nvPr/>
        </p:nvSpPr>
        <p:spPr>
          <a:xfrm>
            <a:off x="4646990" y="2518229"/>
            <a:ext cx="6112933" cy="274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Infectious</a:t>
            </a:r>
          </a:p>
        </p:txBody>
      </p:sp>
      <p:sp>
        <p:nvSpPr>
          <p:cNvPr id="7" name="Arrow: Right 6">
            <a:extLst>
              <a:ext uri="{FF2B5EF4-FFF2-40B4-BE49-F238E27FC236}">
                <a16:creationId xmlns:a16="http://schemas.microsoft.com/office/drawing/2014/main" id="{AA62C900-2457-4BF9-907C-4B3F7241DD08}"/>
              </a:ext>
            </a:extLst>
          </p:cNvPr>
          <p:cNvSpPr/>
          <p:nvPr/>
        </p:nvSpPr>
        <p:spPr>
          <a:xfrm>
            <a:off x="1427237" y="3738231"/>
            <a:ext cx="8079620" cy="274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Infectious</a:t>
            </a:r>
          </a:p>
        </p:txBody>
      </p:sp>
      <p:sp>
        <p:nvSpPr>
          <p:cNvPr id="10" name="Arrow: Right 9">
            <a:extLst>
              <a:ext uri="{FF2B5EF4-FFF2-40B4-BE49-F238E27FC236}">
                <a16:creationId xmlns:a16="http://schemas.microsoft.com/office/drawing/2014/main" id="{C4DC4FE5-DF07-468E-A8B0-D384BC311367}"/>
              </a:ext>
            </a:extLst>
          </p:cNvPr>
          <p:cNvSpPr/>
          <p:nvPr/>
        </p:nvSpPr>
        <p:spPr>
          <a:xfrm>
            <a:off x="4646990" y="2757714"/>
            <a:ext cx="6112932" cy="274320"/>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Self-isolation</a:t>
            </a:r>
          </a:p>
        </p:txBody>
      </p:sp>
      <p:sp>
        <p:nvSpPr>
          <p:cNvPr id="11" name="Arrow: Right 10">
            <a:extLst>
              <a:ext uri="{FF2B5EF4-FFF2-40B4-BE49-F238E27FC236}">
                <a16:creationId xmlns:a16="http://schemas.microsoft.com/office/drawing/2014/main" id="{8B4C9227-C7C1-4B98-AE88-947A5D0C5BC1}"/>
              </a:ext>
            </a:extLst>
          </p:cNvPr>
          <p:cNvSpPr/>
          <p:nvPr/>
        </p:nvSpPr>
        <p:spPr>
          <a:xfrm>
            <a:off x="1427237" y="3949700"/>
            <a:ext cx="8079620" cy="274320"/>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Self-isolation</a:t>
            </a:r>
          </a:p>
        </p:txBody>
      </p:sp>
      <p:sp>
        <p:nvSpPr>
          <p:cNvPr id="12" name="Arrow: Left 11">
            <a:extLst>
              <a:ext uri="{FF2B5EF4-FFF2-40B4-BE49-F238E27FC236}">
                <a16:creationId xmlns:a16="http://schemas.microsoft.com/office/drawing/2014/main" id="{7D166033-6B8A-42C1-BBE3-58240A35B793}"/>
              </a:ext>
            </a:extLst>
          </p:cNvPr>
          <p:cNvSpPr/>
          <p:nvPr/>
        </p:nvSpPr>
        <p:spPr>
          <a:xfrm>
            <a:off x="1471246" y="2523391"/>
            <a:ext cx="3124200" cy="27432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  Infectious</a:t>
            </a:r>
          </a:p>
        </p:txBody>
      </p:sp>
      <p:sp>
        <p:nvSpPr>
          <p:cNvPr id="13" name="Arrow: Left 12">
            <a:extLst>
              <a:ext uri="{FF2B5EF4-FFF2-40B4-BE49-F238E27FC236}">
                <a16:creationId xmlns:a16="http://schemas.microsoft.com/office/drawing/2014/main" id="{C82A04D2-B00B-4F97-B636-5FE19D6C9F7F}"/>
              </a:ext>
            </a:extLst>
          </p:cNvPr>
          <p:cNvSpPr/>
          <p:nvPr/>
        </p:nvSpPr>
        <p:spPr>
          <a:xfrm>
            <a:off x="1471246" y="2757714"/>
            <a:ext cx="3124200" cy="274320"/>
          </a:xfrm>
          <a:prstGeom prst="leftArrow">
            <a:avLst/>
          </a:prstGeom>
          <a:solidFill>
            <a:srgbClr val="FFFF99"/>
          </a:solidFill>
          <a:ln>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400" b="1" dirty="0">
                <a:solidFill>
                  <a:schemeClr val="tx1"/>
                </a:solidFill>
              </a:rPr>
              <a:t>  Incubation</a:t>
            </a:r>
          </a:p>
        </p:txBody>
      </p:sp>
      <p:sp>
        <p:nvSpPr>
          <p:cNvPr id="14" name="Arrow: Left 13">
            <a:extLst>
              <a:ext uri="{FF2B5EF4-FFF2-40B4-BE49-F238E27FC236}">
                <a16:creationId xmlns:a16="http://schemas.microsoft.com/office/drawing/2014/main" id="{698AF224-24E1-4FC3-B361-4AA6324F0EAC}"/>
              </a:ext>
            </a:extLst>
          </p:cNvPr>
          <p:cNvSpPr/>
          <p:nvPr/>
        </p:nvSpPr>
        <p:spPr>
          <a:xfrm>
            <a:off x="6957646" y="1257482"/>
            <a:ext cx="3903878" cy="274320"/>
          </a:xfrm>
          <a:prstGeom prst="leftArrow">
            <a:avLst/>
          </a:prstGeom>
          <a:solidFill>
            <a:srgbClr val="FFFF99"/>
          </a:solidFill>
          <a:ln>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400" b="1" dirty="0">
                <a:solidFill>
                  <a:schemeClr val="tx1"/>
                </a:solidFill>
              </a:rPr>
              <a:t>Incubation</a:t>
            </a:r>
          </a:p>
        </p:txBody>
      </p:sp>
      <p:pic>
        <p:nvPicPr>
          <p:cNvPr id="17" name="Graphic 16" descr="Lunch Box with solid fill">
            <a:extLst>
              <a:ext uri="{FF2B5EF4-FFF2-40B4-BE49-F238E27FC236}">
                <a16:creationId xmlns:a16="http://schemas.microsoft.com/office/drawing/2014/main" id="{F4E46DF0-5EDA-4455-AFFF-469FE8B2D31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041988" y="1597178"/>
            <a:ext cx="668866" cy="668866"/>
          </a:xfrm>
          <a:prstGeom prst="rect">
            <a:avLst/>
          </a:prstGeom>
        </p:spPr>
      </p:pic>
      <p:pic>
        <p:nvPicPr>
          <p:cNvPr id="19" name="Graphic 18" descr="House outline">
            <a:extLst>
              <a:ext uri="{FF2B5EF4-FFF2-40B4-BE49-F238E27FC236}">
                <a16:creationId xmlns:a16="http://schemas.microsoft.com/office/drawing/2014/main" id="{C34E5569-5242-4838-85A0-65AFF335459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402516" y="4035881"/>
            <a:ext cx="914400" cy="914400"/>
          </a:xfrm>
          <a:prstGeom prst="rect">
            <a:avLst/>
          </a:prstGeom>
        </p:spPr>
      </p:pic>
      <p:pic>
        <p:nvPicPr>
          <p:cNvPr id="21" name="Graphic 20" descr="Family with two children with solid fill">
            <a:extLst>
              <a:ext uri="{FF2B5EF4-FFF2-40B4-BE49-F238E27FC236}">
                <a16:creationId xmlns:a16="http://schemas.microsoft.com/office/drawing/2014/main" id="{74C73033-6337-4E44-A9FC-E44B425BDA8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138247" y="3086687"/>
            <a:ext cx="615461" cy="615461"/>
          </a:xfrm>
          <a:prstGeom prst="rect">
            <a:avLst/>
          </a:prstGeom>
        </p:spPr>
      </p:pic>
      <p:pic>
        <p:nvPicPr>
          <p:cNvPr id="23" name="Picture 22" descr="Icon&#10;&#10;Description automatically generated">
            <a:extLst>
              <a:ext uri="{FF2B5EF4-FFF2-40B4-BE49-F238E27FC236}">
                <a16:creationId xmlns:a16="http://schemas.microsoft.com/office/drawing/2014/main" id="{A0CF3110-2458-4275-83EF-485997EDF7B3}"/>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2864103" y="2971800"/>
            <a:ext cx="869461" cy="652096"/>
          </a:xfrm>
          <a:prstGeom prst="rect">
            <a:avLst/>
          </a:prstGeom>
        </p:spPr>
      </p:pic>
      <p:pic>
        <p:nvPicPr>
          <p:cNvPr id="26" name="Picture 25" descr="A picture containing text, orange, colorful, place of worship&#10;&#10;Description automatically generated">
            <a:extLst>
              <a:ext uri="{FF2B5EF4-FFF2-40B4-BE49-F238E27FC236}">
                <a16:creationId xmlns:a16="http://schemas.microsoft.com/office/drawing/2014/main" id="{F9E9C087-478A-4459-877C-A8CCFFFBA35C}"/>
              </a:ext>
            </a:extLst>
          </p:cNvPr>
          <p:cNvPicPr>
            <a:picLocks noChangeAspect="1"/>
          </p:cNvPicPr>
          <p:nvPr/>
        </p:nvPicPr>
        <p:blipFill>
          <a:blip r:embed="rId10">
            <a:extLst>
              <a:ext uri="{837473B0-CC2E-450A-ABE3-18F120FF3D39}">
                <a1611:picAttrSrcUrl xmlns:a1611="http://schemas.microsoft.com/office/drawing/2016/11/main" r:id="rId11"/>
              </a:ext>
            </a:extLst>
          </a:blip>
          <a:stretch>
            <a:fillRect/>
          </a:stretch>
        </p:blipFill>
        <p:spPr>
          <a:xfrm>
            <a:off x="1826248" y="2945194"/>
            <a:ext cx="377689" cy="600381"/>
          </a:xfrm>
          <a:prstGeom prst="rect">
            <a:avLst/>
          </a:prstGeom>
        </p:spPr>
      </p:pic>
      <p:pic>
        <p:nvPicPr>
          <p:cNvPr id="4" name="Graphic 3" descr="Fever with solid fill">
            <a:extLst>
              <a:ext uri="{FF2B5EF4-FFF2-40B4-BE49-F238E27FC236}">
                <a16:creationId xmlns:a16="http://schemas.microsoft.com/office/drawing/2014/main" id="{D23A5575-48A8-4643-B9A8-D334894F1B4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519988" y="2912533"/>
            <a:ext cx="586619" cy="586619"/>
          </a:xfrm>
          <a:prstGeom prst="rect">
            <a:avLst/>
          </a:prstGeom>
        </p:spPr>
      </p:pic>
    </p:spTree>
    <p:extLst>
      <p:ext uri="{BB962C8B-B14F-4D97-AF65-F5344CB8AC3E}">
        <p14:creationId xmlns:p14="http://schemas.microsoft.com/office/powerpoint/2010/main" val="2592003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2000"/>
                                        <p:tgtEl>
                                          <p:spTgt spid="13"/>
                                        </p:tgtEl>
                                      </p:cBhvr>
                                    </p:animEffect>
                                  </p:childTnLst>
                                </p:cTn>
                              </p:par>
                            </p:childTnLst>
                          </p:cTn>
                        </p:par>
                        <p:par>
                          <p:cTn id="8" fill="hold">
                            <p:stCondLst>
                              <p:cond delay="2000"/>
                            </p:stCondLst>
                            <p:childTnLst>
                              <p:par>
                                <p:cTn id="9" presetID="2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right)">
                                      <p:cBhvr>
                                        <p:cTn id="11" dur="2000"/>
                                        <p:tgtEl>
                                          <p:spTgt spid="14"/>
                                        </p:tgtEl>
                                      </p:cBhvr>
                                    </p:animEffect>
                                  </p:childTnLst>
                                </p:cTn>
                              </p:par>
                            </p:childTnLst>
                          </p:cTn>
                        </p:par>
                        <p:par>
                          <p:cTn id="12" fill="hold">
                            <p:stCondLst>
                              <p:cond delay="4000"/>
                            </p:stCondLst>
                            <p:childTnLst>
                              <p:par>
                                <p:cTn id="13" presetID="10" presetClass="entr" presetSubtype="0" fill="hold" nodeType="afterEffect">
                                  <p:stCondLst>
                                    <p:cond delay="800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12500"/>
                            </p:stCondLst>
                            <p:childTnLst>
                              <p:par>
                                <p:cTn id="17" presetID="22" presetClass="entr" presetSubtype="2" fill="hold" grpId="0" nodeType="afterEffect">
                                  <p:stCondLst>
                                    <p:cond delay="20000"/>
                                  </p:stCondLst>
                                  <p:childTnLst>
                                    <p:set>
                                      <p:cBhvr>
                                        <p:cTn id="18" dur="1" fill="hold">
                                          <p:stCondLst>
                                            <p:cond delay="0"/>
                                          </p:stCondLst>
                                        </p:cTn>
                                        <p:tgtEl>
                                          <p:spTgt spid="12"/>
                                        </p:tgtEl>
                                        <p:attrNameLst>
                                          <p:attrName>style.visibility</p:attrName>
                                        </p:attrNameLst>
                                      </p:cBhvr>
                                      <p:to>
                                        <p:strVal val="visible"/>
                                      </p:to>
                                    </p:set>
                                    <p:animEffect transition="in" filter="wipe(right)">
                                      <p:cBhvr>
                                        <p:cTn id="19" dur="2000"/>
                                        <p:tgtEl>
                                          <p:spTgt spid="12"/>
                                        </p:tgtEl>
                                      </p:cBhvr>
                                    </p:animEffect>
                                  </p:childTnLst>
                                </p:cTn>
                              </p:par>
                            </p:childTnLst>
                          </p:cTn>
                        </p:par>
                        <p:par>
                          <p:cTn id="20" fill="hold">
                            <p:stCondLst>
                              <p:cond delay="34500"/>
                            </p:stCondLst>
                            <p:childTnLst>
                              <p:par>
                                <p:cTn id="21" presetID="22" presetClass="entr" presetSubtype="8"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2000"/>
                                        <p:tgtEl>
                                          <p:spTgt spid="6"/>
                                        </p:tgtEl>
                                      </p:cBhvr>
                                    </p:animEffect>
                                  </p:childTnLst>
                                </p:cTn>
                              </p:par>
                            </p:childTnLst>
                          </p:cTn>
                        </p:par>
                        <p:par>
                          <p:cTn id="24" fill="hold">
                            <p:stCondLst>
                              <p:cond delay="36500"/>
                            </p:stCondLst>
                            <p:childTnLst>
                              <p:par>
                                <p:cTn id="25" presetID="22" presetClass="entr" presetSubtype="8"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2000"/>
                                        <p:tgtEl>
                                          <p:spTgt spid="7"/>
                                        </p:tgtEl>
                                      </p:cBhvr>
                                    </p:animEffect>
                                  </p:childTnLst>
                                </p:cTn>
                              </p:par>
                            </p:childTnLst>
                          </p:cTn>
                        </p:par>
                        <p:par>
                          <p:cTn id="28" fill="hold">
                            <p:stCondLst>
                              <p:cond delay="38500"/>
                            </p:stCondLst>
                            <p:childTnLst>
                              <p:par>
                                <p:cTn id="29" presetID="22" presetClass="entr" presetSubtype="8" fill="hold" grpId="0" nodeType="afterEffect">
                                  <p:stCondLst>
                                    <p:cond delay="1200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2000"/>
                                        <p:tgtEl>
                                          <p:spTgt spid="10"/>
                                        </p:tgtEl>
                                      </p:cBhvr>
                                    </p:animEffect>
                                  </p:childTnLst>
                                </p:cTn>
                              </p:par>
                            </p:childTnLst>
                          </p:cTn>
                        </p:par>
                        <p:par>
                          <p:cTn id="32" fill="hold">
                            <p:stCondLst>
                              <p:cond delay="52500"/>
                            </p:stCondLst>
                            <p:childTnLst>
                              <p:par>
                                <p:cTn id="33" presetID="22" presetClass="entr" presetSubtype="8"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2000"/>
                                        <p:tgtEl>
                                          <p:spTgt spid="11"/>
                                        </p:tgtEl>
                                      </p:cBhvr>
                                    </p:animEffect>
                                  </p:childTnLst>
                                </p:cTn>
                              </p:par>
                            </p:childTnLst>
                          </p:cTn>
                        </p:par>
                        <p:par>
                          <p:cTn id="36" fill="hold">
                            <p:stCondLst>
                              <p:cond delay="54500"/>
                            </p:stCondLst>
                            <p:childTnLst>
                              <p:par>
                                <p:cTn id="37" presetID="21" presetClass="entr" presetSubtype="3" fill="hold" nodeType="afterEffect">
                                  <p:stCondLst>
                                    <p:cond delay="2000"/>
                                  </p:stCondLst>
                                  <p:childTnLst>
                                    <p:set>
                                      <p:cBhvr>
                                        <p:cTn id="38" dur="1" fill="hold">
                                          <p:stCondLst>
                                            <p:cond delay="0"/>
                                          </p:stCondLst>
                                        </p:cTn>
                                        <p:tgtEl>
                                          <p:spTgt spid="19"/>
                                        </p:tgtEl>
                                        <p:attrNameLst>
                                          <p:attrName>style.visibility</p:attrName>
                                        </p:attrNameLst>
                                      </p:cBhvr>
                                      <p:to>
                                        <p:strVal val="visible"/>
                                      </p:to>
                                    </p:set>
                                    <p:animEffect transition="in" filter="wheel(3)">
                                      <p:cBhvr>
                                        <p:cTn id="39" dur="2000"/>
                                        <p:tgtEl>
                                          <p:spTgt spid="19"/>
                                        </p:tgtEl>
                                      </p:cBhvr>
                                    </p:animEffect>
                                  </p:childTnLst>
                                </p:cTn>
                              </p:par>
                            </p:childTnLst>
                          </p:cTn>
                        </p:par>
                        <p:par>
                          <p:cTn id="40" fill="hold">
                            <p:stCondLst>
                              <p:cond delay="58500"/>
                            </p:stCondLst>
                            <p:childTnLst>
                              <p:par>
                                <p:cTn id="41" presetID="6" presetClass="entr" presetSubtype="16" fill="hold" nodeType="afterEffect">
                                  <p:stCondLst>
                                    <p:cond delay="25000"/>
                                  </p:stCondLst>
                                  <p:childTnLst>
                                    <p:set>
                                      <p:cBhvr>
                                        <p:cTn id="42" dur="1" fill="hold">
                                          <p:stCondLst>
                                            <p:cond delay="0"/>
                                          </p:stCondLst>
                                        </p:cTn>
                                        <p:tgtEl>
                                          <p:spTgt spid="26"/>
                                        </p:tgtEl>
                                        <p:attrNameLst>
                                          <p:attrName>style.visibility</p:attrName>
                                        </p:attrNameLst>
                                      </p:cBhvr>
                                      <p:to>
                                        <p:strVal val="visible"/>
                                      </p:to>
                                    </p:set>
                                    <p:animEffect transition="in" filter="circle(in)">
                                      <p:cBhvr>
                                        <p:cTn id="43" dur="2000"/>
                                        <p:tgtEl>
                                          <p:spTgt spid="26"/>
                                        </p:tgtEl>
                                      </p:cBhvr>
                                    </p:animEffect>
                                  </p:childTnLst>
                                </p:cTn>
                              </p:par>
                            </p:childTnLst>
                          </p:cTn>
                        </p:par>
                        <p:par>
                          <p:cTn id="44" fill="hold">
                            <p:stCondLst>
                              <p:cond delay="85500"/>
                            </p:stCondLst>
                            <p:childTnLst>
                              <p:par>
                                <p:cTn id="45" presetID="6" presetClass="entr" presetSubtype="16" fill="hold" nodeType="afterEffect">
                                  <p:stCondLst>
                                    <p:cond delay="30000"/>
                                  </p:stCondLst>
                                  <p:childTnLst>
                                    <p:set>
                                      <p:cBhvr>
                                        <p:cTn id="46" dur="1" fill="hold">
                                          <p:stCondLst>
                                            <p:cond delay="0"/>
                                          </p:stCondLst>
                                        </p:cTn>
                                        <p:tgtEl>
                                          <p:spTgt spid="23"/>
                                        </p:tgtEl>
                                        <p:attrNameLst>
                                          <p:attrName>style.visibility</p:attrName>
                                        </p:attrNameLst>
                                      </p:cBhvr>
                                      <p:to>
                                        <p:strVal val="visible"/>
                                      </p:to>
                                    </p:set>
                                    <p:animEffect transition="in" filter="circle(in)">
                                      <p:cBhvr>
                                        <p:cTn id="47" dur="2000"/>
                                        <p:tgtEl>
                                          <p:spTgt spid="23"/>
                                        </p:tgtEl>
                                      </p:cBhvr>
                                    </p:animEffect>
                                  </p:childTnLst>
                                </p:cTn>
                              </p:par>
                            </p:childTnLst>
                          </p:cTn>
                        </p:par>
                        <p:par>
                          <p:cTn id="48" fill="hold">
                            <p:stCondLst>
                              <p:cond delay="117500"/>
                            </p:stCondLst>
                            <p:childTnLst>
                              <p:par>
                                <p:cTn id="49" presetID="6" presetClass="entr" presetSubtype="16" fill="hold" nodeType="afterEffect">
                                  <p:stCondLst>
                                    <p:cond delay="30000"/>
                                  </p:stCondLst>
                                  <p:childTnLst>
                                    <p:set>
                                      <p:cBhvr>
                                        <p:cTn id="50" dur="1" fill="hold">
                                          <p:stCondLst>
                                            <p:cond delay="0"/>
                                          </p:stCondLst>
                                        </p:cTn>
                                        <p:tgtEl>
                                          <p:spTgt spid="21"/>
                                        </p:tgtEl>
                                        <p:attrNameLst>
                                          <p:attrName>style.visibility</p:attrName>
                                        </p:attrNameLst>
                                      </p:cBhvr>
                                      <p:to>
                                        <p:strVal val="visible"/>
                                      </p:to>
                                    </p:set>
                                    <p:animEffect transition="in" filter="circle(in)">
                                      <p:cBhvr>
                                        <p:cTn id="51" dur="2000"/>
                                        <p:tgtEl>
                                          <p:spTgt spid="21"/>
                                        </p:tgtEl>
                                      </p:cBhvr>
                                    </p:animEffect>
                                  </p:childTnLst>
                                </p:cTn>
                              </p:par>
                              <p:par>
                                <p:cTn id="52" presetID="1" presetClass="exit" presetSubtype="0" fill="hold" nodeType="withEffect">
                                  <p:stCondLst>
                                    <p:cond delay="0"/>
                                  </p:stCondLst>
                                  <p:childTnLst>
                                    <p:set>
                                      <p:cBhvr>
                                        <p:cTn id="53"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1" grpId="0" animBg="1"/>
      <p:bldP spid="12" grpId="0" animBg="1"/>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0A4D00-B3C6-4149-8BEB-2CF863A697B1}"/>
              </a:ext>
            </a:extLst>
          </p:cNvPr>
          <p:cNvGraphicFramePr>
            <a:graphicFrameLocks noGrp="1"/>
          </p:cNvGraphicFramePr>
          <p:nvPr>
            <p:extLst>
              <p:ext uri="{D42A27DB-BD31-4B8C-83A1-F6EECF244321}">
                <p14:modId xmlns:p14="http://schemas.microsoft.com/office/powerpoint/2010/main" val="829754818"/>
              </p:ext>
            </p:extLst>
          </p:nvPr>
        </p:nvGraphicFramePr>
        <p:xfrm>
          <a:off x="1330476" y="719665"/>
          <a:ext cx="9642325" cy="5435604"/>
        </p:xfrm>
        <a:graphic>
          <a:graphicData uri="http://schemas.openxmlformats.org/drawingml/2006/table">
            <a:tbl>
              <a:tblPr firstRow="1" bandRow="1">
                <a:tableStyleId>{5940675A-B579-460E-94D1-54222C63F5DA}</a:tableStyleId>
              </a:tblPr>
              <a:tblGrid>
                <a:gridCol w="1377475">
                  <a:extLst>
                    <a:ext uri="{9D8B030D-6E8A-4147-A177-3AD203B41FA5}">
                      <a16:colId xmlns:a16="http://schemas.microsoft.com/office/drawing/2014/main" val="3928958201"/>
                    </a:ext>
                  </a:extLst>
                </a:gridCol>
                <a:gridCol w="1377475">
                  <a:extLst>
                    <a:ext uri="{9D8B030D-6E8A-4147-A177-3AD203B41FA5}">
                      <a16:colId xmlns:a16="http://schemas.microsoft.com/office/drawing/2014/main" val="1866485424"/>
                    </a:ext>
                  </a:extLst>
                </a:gridCol>
                <a:gridCol w="1377475">
                  <a:extLst>
                    <a:ext uri="{9D8B030D-6E8A-4147-A177-3AD203B41FA5}">
                      <a16:colId xmlns:a16="http://schemas.microsoft.com/office/drawing/2014/main" val="1753614639"/>
                    </a:ext>
                  </a:extLst>
                </a:gridCol>
                <a:gridCol w="1424036">
                  <a:extLst>
                    <a:ext uri="{9D8B030D-6E8A-4147-A177-3AD203B41FA5}">
                      <a16:colId xmlns:a16="http://schemas.microsoft.com/office/drawing/2014/main" val="2898163520"/>
                    </a:ext>
                  </a:extLst>
                </a:gridCol>
                <a:gridCol w="1330914">
                  <a:extLst>
                    <a:ext uri="{9D8B030D-6E8A-4147-A177-3AD203B41FA5}">
                      <a16:colId xmlns:a16="http://schemas.microsoft.com/office/drawing/2014/main" val="652633118"/>
                    </a:ext>
                  </a:extLst>
                </a:gridCol>
                <a:gridCol w="1377475">
                  <a:extLst>
                    <a:ext uri="{9D8B030D-6E8A-4147-A177-3AD203B41FA5}">
                      <a16:colId xmlns:a16="http://schemas.microsoft.com/office/drawing/2014/main" val="737695335"/>
                    </a:ext>
                  </a:extLst>
                </a:gridCol>
                <a:gridCol w="1377475">
                  <a:extLst>
                    <a:ext uri="{9D8B030D-6E8A-4147-A177-3AD203B41FA5}">
                      <a16:colId xmlns:a16="http://schemas.microsoft.com/office/drawing/2014/main" val="2735915922"/>
                    </a:ext>
                  </a:extLst>
                </a:gridCol>
              </a:tblGrid>
              <a:tr h="436640">
                <a:tc>
                  <a:txBody>
                    <a:bodyPr/>
                    <a:lstStyle/>
                    <a:p>
                      <a:r>
                        <a:rPr lang="en-US" b="1" dirty="0"/>
                        <a:t>SUNDAY</a:t>
                      </a:r>
                    </a:p>
                  </a:txBody>
                  <a:tcPr/>
                </a:tc>
                <a:tc>
                  <a:txBody>
                    <a:bodyPr/>
                    <a:lstStyle/>
                    <a:p>
                      <a:r>
                        <a:rPr lang="en-US" b="1" dirty="0"/>
                        <a:t>MONDAY</a:t>
                      </a:r>
                    </a:p>
                  </a:txBody>
                  <a:tcPr/>
                </a:tc>
                <a:tc>
                  <a:txBody>
                    <a:bodyPr/>
                    <a:lstStyle/>
                    <a:p>
                      <a:r>
                        <a:rPr lang="en-US" b="1" dirty="0"/>
                        <a:t>TUESDAY</a:t>
                      </a:r>
                    </a:p>
                  </a:txBody>
                  <a:tcPr/>
                </a:tc>
                <a:tc>
                  <a:txBody>
                    <a:bodyPr/>
                    <a:lstStyle/>
                    <a:p>
                      <a:r>
                        <a:rPr lang="en-US" b="1" dirty="0"/>
                        <a:t>WEDNESDAY</a:t>
                      </a:r>
                    </a:p>
                  </a:txBody>
                  <a:tcPr/>
                </a:tc>
                <a:tc>
                  <a:txBody>
                    <a:bodyPr/>
                    <a:lstStyle/>
                    <a:p>
                      <a:r>
                        <a:rPr lang="en-US" b="1" dirty="0"/>
                        <a:t>THURSDAY</a:t>
                      </a:r>
                    </a:p>
                  </a:txBody>
                  <a:tcPr/>
                </a:tc>
                <a:tc>
                  <a:txBody>
                    <a:bodyPr/>
                    <a:lstStyle/>
                    <a:p>
                      <a:r>
                        <a:rPr lang="en-US" b="1" dirty="0"/>
                        <a:t>FRIDAY</a:t>
                      </a:r>
                    </a:p>
                  </a:txBody>
                  <a:tcPr/>
                </a:tc>
                <a:tc>
                  <a:txBody>
                    <a:bodyPr/>
                    <a:lstStyle/>
                    <a:p>
                      <a:r>
                        <a:rPr lang="en-US" b="1" dirty="0"/>
                        <a:t>SATURDAY</a:t>
                      </a:r>
                    </a:p>
                  </a:txBody>
                  <a:tcPr/>
                </a:tc>
                <a:extLst>
                  <a:ext uri="{0D108BD9-81ED-4DB2-BD59-A6C34878D82A}">
                    <a16:rowId xmlns:a16="http://schemas.microsoft.com/office/drawing/2014/main" val="2041844781"/>
                  </a:ext>
                </a:extLst>
              </a:tr>
              <a:tr h="1249741">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369239963"/>
                  </a:ext>
                </a:extLst>
              </a:tr>
              <a:tr h="1249741">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60955855"/>
                  </a:ext>
                </a:extLst>
              </a:tr>
              <a:tr h="1249741">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2566624310"/>
                  </a:ext>
                </a:extLst>
              </a:tr>
              <a:tr h="124974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648331918"/>
                  </a:ext>
                </a:extLst>
              </a:tr>
            </a:tbl>
          </a:graphicData>
        </a:graphic>
      </p:graphicFrame>
      <p:sp>
        <p:nvSpPr>
          <p:cNvPr id="6" name="Arrow: Right 5">
            <a:extLst>
              <a:ext uri="{FF2B5EF4-FFF2-40B4-BE49-F238E27FC236}">
                <a16:creationId xmlns:a16="http://schemas.microsoft.com/office/drawing/2014/main" id="{CFCF5D9E-F0E7-498F-BD83-E95AA184EE4D}"/>
              </a:ext>
            </a:extLst>
          </p:cNvPr>
          <p:cNvSpPr/>
          <p:nvPr/>
        </p:nvSpPr>
        <p:spPr>
          <a:xfrm>
            <a:off x="4646990" y="2485569"/>
            <a:ext cx="6112933" cy="274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Infectious</a:t>
            </a:r>
          </a:p>
        </p:txBody>
      </p:sp>
      <p:sp>
        <p:nvSpPr>
          <p:cNvPr id="7" name="Arrow: Right 6">
            <a:extLst>
              <a:ext uri="{FF2B5EF4-FFF2-40B4-BE49-F238E27FC236}">
                <a16:creationId xmlns:a16="http://schemas.microsoft.com/office/drawing/2014/main" id="{AA62C900-2457-4BF9-907C-4B3F7241DD08}"/>
              </a:ext>
            </a:extLst>
          </p:cNvPr>
          <p:cNvSpPr/>
          <p:nvPr/>
        </p:nvSpPr>
        <p:spPr>
          <a:xfrm>
            <a:off x="1427237" y="3738636"/>
            <a:ext cx="8079620" cy="274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Infectious</a:t>
            </a:r>
          </a:p>
        </p:txBody>
      </p:sp>
      <p:sp>
        <p:nvSpPr>
          <p:cNvPr id="10" name="Arrow: Right 9">
            <a:extLst>
              <a:ext uri="{FF2B5EF4-FFF2-40B4-BE49-F238E27FC236}">
                <a16:creationId xmlns:a16="http://schemas.microsoft.com/office/drawing/2014/main" id="{C4DC4FE5-DF07-468E-A8B0-D384BC311367}"/>
              </a:ext>
            </a:extLst>
          </p:cNvPr>
          <p:cNvSpPr/>
          <p:nvPr/>
        </p:nvSpPr>
        <p:spPr>
          <a:xfrm>
            <a:off x="4657734" y="2736498"/>
            <a:ext cx="6112932" cy="274320"/>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Self-isolation</a:t>
            </a:r>
          </a:p>
        </p:txBody>
      </p:sp>
      <p:sp>
        <p:nvSpPr>
          <p:cNvPr id="11" name="Arrow: Right 10">
            <a:extLst>
              <a:ext uri="{FF2B5EF4-FFF2-40B4-BE49-F238E27FC236}">
                <a16:creationId xmlns:a16="http://schemas.microsoft.com/office/drawing/2014/main" id="{8B4C9227-C7C1-4B98-AE88-947A5D0C5BC1}"/>
              </a:ext>
            </a:extLst>
          </p:cNvPr>
          <p:cNvSpPr/>
          <p:nvPr/>
        </p:nvSpPr>
        <p:spPr>
          <a:xfrm>
            <a:off x="1427237" y="3949700"/>
            <a:ext cx="8079620" cy="274320"/>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Self-isolation</a:t>
            </a:r>
          </a:p>
        </p:txBody>
      </p:sp>
      <p:sp>
        <p:nvSpPr>
          <p:cNvPr id="12" name="Arrow: Left 11">
            <a:extLst>
              <a:ext uri="{FF2B5EF4-FFF2-40B4-BE49-F238E27FC236}">
                <a16:creationId xmlns:a16="http://schemas.microsoft.com/office/drawing/2014/main" id="{7D166033-6B8A-42C1-BBE3-58240A35B793}"/>
              </a:ext>
            </a:extLst>
          </p:cNvPr>
          <p:cNvSpPr/>
          <p:nvPr/>
        </p:nvSpPr>
        <p:spPr>
          <a:xfrm>
            <a:off x="1471246" y="2485569"/>
            <a:ext cx="3124200" cy="27432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  Infectious</a:t>
            </a:r>
          </a:p>
        </p:txBody>
      </p:sp>
      <p:sp>
        <p:nvSpPr>
          <p:cNvPr id="13" name="Arrow: Left 12">
            <a:extLst>
              <a:ext uri="{FF2B5EF4-FFF2-40B4-BE49-F238E27FC236}">
                <a16:creationId xmlns:a16="http://schemas.microsoft.com/office/drawing/2014/main" id="{C82A04D2-B00B-4F97-B636-5FE19D6C9F7F}"/>
              </a:ext>
            </a:extLst>
          </p:cNvPr>
          <p:cNvSpPr/>
          <p:nvPr/>
        </p:nvSpPr>
        <p:spPr>
          <a:xfrm>
            <a:off x="1471246" y="2741385"/>
            <a:ext cx="3124200" cy="274320"/>
          </a:xfrm>
          <a:prstGeom prst="leftArrow">
            <a:avLst/>
          </a:prstGeom>
          <a:solidFill>
            <a:srgbClr val="FFFF00"/>
          </a:solidFill>
          <a:ln>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400" b="1" dirty="0">
                <a:solidFill>
                  <a:schemeClr val="tx1"/>
                </a:solidFill>
              </a:rPr>
              <a:t>  Incubation</a:t>
            </a:r>
          </a:p>
        </p:txBody>
      </p:sp>
      <p:sp>
        <p:nvSpPr>
          <p:cNvPr id="14" name="Arrow: Left 13">
            <a:extLst>
              <a:ext uri="{FF2B5EF4-FFF2-40B4-BE49-F238E27FC236}">
                <a16:creationId xmlns:a16="http://schemas.microsoft.com/office/drawing/2014/main" id="{698AF224-24E1-4FC3-B361-4AA6324F0EAC}"/>
              </a:ext>
            </a:extLst>
          </p:cNvPr>
          <p:cNvSpPr/>
          <p:nvPr/>
        </p:nvSpPr>
        <p:spPr>
          <a:xfrm>
            <a:off x="6957646" y="1267763"/>
            <a:ext cx="3903878" cy="274320"/>
          </a:xfrm>
          <a:prstGeom prst="leftArrow">
            <a:avLst/>
          </a:prstGeom>
          <a:solidFill>
            <a:srgbClr val="FFFF00"/>
          </a:solidFill>
          <a:ln>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400" b="1" dirty="0">
                <a:solidFill>
                  <a:schemeClr val="tx1"/>
                </a:solidFill>
              </a:rPr>
              <a:t>Incubation</a:t>
            </a:r>
          </a:p>
        </p:txBody>
      </p:sp>
      <p:pic>
        <p:nvPicPr>
          <p:cNvPr id="19" name="Graphic 18" descr="House outline">
            <a:extLst>
              <a:ext uri="{FF2B5EF4-FFF2-40B4-BE49-F238E27FC236}">
                <a16:creationId xmlns:a16="http://schemas.microsoft.com/office/drawing/2014/main" id="{C34E5569-5242-4838-85A0-65AFF335459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402516" y="4035881"/>
            <a:ext cx="914400" cy="914400"/>
          </a:xfrm>
          <a:prstGeom prst="rect">
            <a:avLst/>
          </a:prstGeom>
        </p:spPr>
      </p:pic>
      <p:sp>
        <p:nvSpPr>
          <p:cNvPr id="3" name="Arrow: Left-Right 2">
            <a:extLst>
              <a:ext uri="{FF2B5EF4-FFF2-40B4-BE49-F238E27FC236}">
                <a16:creationId xmlns:a16="http://schemas.microsoft.com/office/drawing/2014/main" id="{25F60F9A-FFD9-4B0C-A6E7-6949B8D0C1E2}"/>
              </a:ext>
            </a:extLst>
          </p:cNvPr>
          <p:cNvSpPr/>
          <p:nvPr/>
        </p:nvSpPr>
        <p:spPr>
          <a:xfrm>
            <a:off x="1471245" y="3235313"/>
            <a:ext cx="3982497" cy="401935"/>
          </a:xfrm>
          <a:prstGeom prst="leftRightArrow">
            <a:avLst/>
          </a:prstGeom>
          <a:solidFill>
            <a:srgbClr val="FF0000">
              <a:alpha val="65098"/>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CONTACTS</a:t>
            </a:r>
          </a:p>
        </p:txBody>
      </p:sp>
      <p:pic>
        <p:nvPicPr>
          <p:cNvPr id="4" name="Graphic 3" descr="Fever with solid fill">
            <a:extLst>
              <a:ext uri="{FF2B5EF4-FFF2-40B4-BE49-F238E27FC236}">
                <a16:creationId xmlns:a16="http://schemas.microsoft.com/office/drawing/2014/main" id="{D23A5575-48A8-4643-B9A8-D334894F1B4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19988" y="2912533"/>
            <a:ext cx="586619" cy="586619"/>
          </a:xfrm>
          <a:prstGeom prst="rect">
            <a:avLst/>
          </a:prstGeom>
        </p:spPr>
      </p:pic>
    </p:spTree>
    <p:extLst>
      <p:ext uri="{BB962C8B-B14F-4D97-AF65-F5344CB8AC3E}">
        <p14:creationId xmlns:p14="http://schemas.microsoft.com/office/powerpoint/2010/main" val="79293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200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3BCCAE5-A35B-4B66-A4A7-E23C34A40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5DD3B4-5C8B-4E15-BD4A-857C882376BC}"/>
              </a:ext>
            </a:extLst>
          </p:cNvPr>
          <p:cNvSpPr>
            <a:spLocks noGrp="1"/>
          </p:cNvSpPr>
          <p:nvPr>
            <p:ph type="title"/>
          </p:nvPr>
        </p:nvSpPr>
        <p:spPr>
          <a:xfrm>
            <a:off x="1097280" y="286603"/>
            <a:ext cx="10058400" cy="1450757"/>
          </a:xfrm>
        </p:spPr>
        <p:txBody>
          <a:bodyPr vert="horz" lIns="91440" tIns="45720" rIns="91440" bIns="45720" rtlCol="0" anchor="b">
            <a:normAutofit/>
          </a:bodyPr>
          <a:lstStyle/>
          <a:p>
            <a:r>
              <a:rPr lang="en-US" sz="4400"/>
              <a:t>What can I expect from the phone call if I have been exposed to someone with COVID-19?</a:t>
            </a:r>
          </a:p>
        </p:txBody>
      </p:sp>
      <p:cxnSp>
        <p:nvCxnSpPr>
          <p:cNvPr id="73" name="Straight Connector 72">
            <a:extLst>
              <a:ext uri="{FF2B5EF4-FFF2-40B4-BE49-F238E27FC236}">
                <a16:creationId xmlns:a16="http://schemas.microsoft.com/office/drawing/2014/main" id="{6987BDFB-DE64-4B56-B44F-45FAE19FA9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5846"/>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F9073FB9-43DC-4E6D-8615-EDB0B504298E}"/>
              </a:ext>
            </a:extLst>
          </p:cNvPr>
          <p:cNvSpPr txBox="1"/>
          <p:nvPr/>
        </p:nvSpPr>
        <p:spPr>
          <a:xfrm>
            <a:off x="1097280" y="2108201"/>
            <a:ext cx="6437367" cy="3760891"/>
          </a:xfrm>
          <a:prstGeom prst="rect">
            <a:avLst/>
          </a:prstGeom>
        </p:spPr>
        <p:txBody>
          <a:bodyPr vert="horz" lIns="0" tIns="45720" rIns="0" bIns="45720" rtlCol="0">
            <a:normAutofit/>
          </a:bodyPr>
          <a:lstStyle/>
          <a:p>
            <a:pPr marL="342900" indent="-342900">
              <a:spcAft>
                <a:spcPts val="600"/>
              </a:spcAft>
              <a:buFont typeface="Calibri" panose="020F0502020204030204" pitchFamily="34" charset="0"/>
              <a:buAutoNum type="arabicPeriod"/>
            </a:pPr>
            <a:r>
              <a:rPr lang="en-US" dirty="0">
                <a:solidFill>
                  <a:schemeClr val="tx1">
                    <a:lumMod val="75000"/>
                    <a:lumOff val="25000"/>
                  </a:schemeClr>
                </a:solidFill>
              </a:rPr>
              <a:t>Your contact information will be confirmed.</a:t>
            </a:r>
          </a:p>
          <a:p>
            <a:pPr marL="342900" indent="-342900">
              <a:spcAft>
                <a:spcPts val="600"/>
              </a:spcAft>
              <a:buFont typeface="Calibri" panose="020F0502020204030204" pitchFamily="34" charset="0"/>
              <a:buAutoNum type="arabicPeriod"/>
            </a:pPr>
            <a:r>
              <a:rPr lang="en-US" dirty="0">
                <a:solidFill>
                  <a:schemeClr val="tx1">
                    <a:lumMod val="75000"/>
                    <a:lumOff val="25000"/>
                  </a:schemeClr>
                </a:solidFill>
              </a:rPr>
              <a:t>Demographic information will be completed.</a:t>
            </a:r>
          </a:p>
          <a:p>
            <a:pPr marL="342900" indent="-342900">
              <a:spcAft>
                <a:spcPts val="600"/>
              </a:spcAft>
              <a:buFont typeface="Calibri" panose="020F0502020204030204" pitchFamily="34" charset="0"/>
              <a:buAutoNum type="arabicPeriod"/>
            </a:pPr>
            <a:r>
              <a:rPr lang="en-US" dirty="0">
                <a:solidFill>
                  <a:schemeClr val="tx1">
                    <a:lumMod val="75000"/>
                    <a:lumOff val="25000"/>
                  </a:schemeClr>
                </a:solidFill>
              </a:rPr>
              <a:t>You will be instructed on a quarantine period (stay at home).</a:t>
            </a:r>
          </a:p>
          <a:p>
            <a:pPr marL="342900" indent="-342900">
              <a:spcAft>
                <a:spcPts val="600"/>
              </a:spcAft>
              <a:buFont typeface="Calibri" panose="020F0502020204030204" pitchFamily="34" charset="0"/>
              <a:buAutoNum type="arabicPeriod"/>
            </a:pPr>
            <a:r>
              <a:rPr lang="en-US" dirty="0">
                <a:solidFill>
                  <a:schemeClr val="tx1">
                    <a:lumMod val="75000"/>
                    <a:lumOff val="25000"/>
                  </a:schemeClr>
                </a:solidFill>
              </a:rPr>
              <a:t>You will be provided with information on places where you can go get tested. </a:t>
            </a:r>
          </a:p>
          <a:p>
            <a:pPr marL="342900" indent="-342900">
              <a:spcAft>
                <a:spcPts val="600"/>
              </a:spcAft>
              <a:buFont typeface="Calibri" panose="020F0502020204030204" pitchFamily="34" charset="0"/>
              <a:buAutoNum type="arabicPeriod"/>
            </a:pPr>
            <a:r>
              <a:rPr lang="en-US" dirty="0">
                <a:solidFill>
                  <a:schemeClr val="tx1">
                    <a:lumMod val="75000"/>
                    <a:lumOff val="25000"/>
                  </a:schemeClr>
                </a:solidFill>
              </a:rPr>
              <a:t>If needed and desired, you can be referred to Care Resource Coordinator who can help you safely quarantine.</a:t>
            </a:r>
          </a:p>
          <a:p>
            <a:pPr marL="342900" indent="-342900">
              <a:spcAft>
                <a:spcPts val="600"/>
              </a:spcAft>
              <a:buFont typeface="Calibri" panose="020F0502020204030204" pitchFamily="34" charset="0"/>
              <a:buAutoNum type="arabicPeriod"/>
            </a:pPr>
            <a:r>
              <a:rPr lang="en-US" dirty="0">
                <a:solidFill>
                  <a:schemeClr val="tx1">
                    <a:lumMod val="75000"/>
                    <a:lumOff val="25000"/>
                  </a:schemeClr>
                </a:solidFill>
              </a:rPr>
              <a:t>You can request a letter to send to your employer stating you are in quarantine. </a:t>
            </a:r>
          </a:p>
          <a:p>
            <a:pPr marL="342900" indent="-342900">
              <a:spcAft>
                <a:spcPts val="600"/>
              </a:spcAft>
              <a:buFont typeface="Calibri" panose="020F0502020204030204" pitchFamily="34" charset="0"/>
              <a:buAutoNum type="arabicPeriod"/>
            </a:pPr>
            <a:endParaRPr lang="en-US" dirty="0">
              <a:solidFill>
                <a:schemeClr val="tx1">
                  <a:lumMod val="75000"/>
                  <a:lumOff val="25000"/>
                </a:schemeClr>
              </a:solidFill>
            </a:endParaRPr>
          </a:p>
          <a:p>
            <a:pPr marL="342900" indent="-342900">
              <a:spcAft>
                <a:spcPts val="600"/>
              </a:spcAft>
              <a:buFont typeface="Calibri" panose="020F0502020204030204" pitchFamily="34" charset="0"/>
              <a:buAutoNum type="arabicPeriod"/>
            </a:pPr>
            <a:endParaRPr lang="en-US" dirty="0">
              <a:solidFill>
                <a:schemeClr val="tx1">
                  <a:lumMod val="75000"/>
                  <a:lumOff val="25000"/>
                </a:schemeClr>
              </a:solidFill>
            </a:endParaRPr>
          </a:p>
        </p:txBody>
      </p:sp>
      <p:pic>
        <p:nvPicPr>
          <p:cNvPr id="3074" name="Picture 2" descr="Caregiving Chronicles | Community Tracing Collaborative overview">
            <a:extLst>
              <a:ext uri="{FF2B5EF4-FFF2-40B4-BE49-F238E27FC236}">
                <a16:creationId xmlns:a16="http://schemas.microsoft.com/office/drawing/2014/main" id="{791B395C-E078-4B64-B3BF-883567429C8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8129006" y="3167264"/>
            <a:ext cx="3144043" cy="1642762"/>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CB06839E-D8C3-4A74-BA2B-3B97E7B2C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88004537"/>
      </p:ext>
    </p:extLst>
  </p:cSld>
  <p:clrMapOvr>
    <a:masterClrMapping/>
  </p:clrMapOvr>
</p:sld>
</file>

<file path=ppt/theme/theme1.xml><?xml version="1.0" encoding="utf-8"?>
<a:theme xmlns:a="http://schemas.openxmlformats.org/drawingml/2006/main" name="RetrospectVTI">
  <a:themeElements>
    <a:clrScheme name="">
      <a:dk1>
        <a:srgbClr val="000000"/>
      </a:dk1>
      <a:lt1>
        <a:srgbClr val="FFFFFF"/>
      </a:lt1>
      <a:dk2>
        <a:srgbClr val="243541"/>
      </a:dk2>
      <a:lt2>
        <a:srgbClr val="E2E5E8"/>
      </a:lt2>
      <a:accent1>
        <a:srgbClr val="E88B33"/>
      </a:accent1>
      <a:accent2>
        <a:srgbClr val="AEA33A"/>
      </a:accent2>
      <a:accent3>
        <a:srgbClr val="8CAB4A"/>
      </a:accent3>
      <a:accent4>
        <a:srgbClr val="57B636"/>
      </a:accent4>
      <a:accent5>
        <a:srgbClr val="2EBA43"/>
      </a:accent5>
      <a:accent6>
        <a:srgbClr val="33B67D"/>
      </a:accent6>
      <a:hlink>
        <a:srgbClr val="5F84A8"/>
      </a:hlink>
      <a:folHlink>
        <a:srgbClr val="7F7F7F"/>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3CD65D-61A5-43C9-A837-6EC73C7DA8AB}">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31F006B4-A9E1-4F39-85C8-FB836F919348}">
  <ds:schemaRefs>
    <ds:schemaRef ds:uri="http://schemas.microsoft.com/sharepoint/v3/contenttype/forms"/>
  </ds:schemaRefs>
</ds:datastoreItem>
</file>

<file path=customXml/itemProps3.xml><?xml version="1.0" encoding="utf-8"?>
<ds:datastoreItem xmlns:ds="http://schemas.openxmlformats.org/officeDocument/2006/customXml" ds:itemID="{16377351-63A1-4C2E-8C9A-66CDD70F16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337</TotalTime>
  <Words>2860</Words>
  <Application>Microsoft Macintosh PowerPoint</Application>
  <PresentationFormat>Widescreen</PresentationFormat>
  <Paragraphs>220</Paragraphs>
  <Slides>34</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Georgia Pro Cond Light</vt:lpstr>
      <vt:lpstr>Speak Pro</vt:lpstr>
      <vt:lpstr>Wingdings</vt:lpstr>
      <vt:lpstr>RetrospectVTI</vt:lpstr>
      <vt:lpstr>Partners In Health</vt:lpstr>
      <vt:lpstr>COVID-19 Contact Tracing in MA</vt:lpstr>
      <vt:lpstr>Objectives</vt:lpstr>
      <vt:lpstr>What is the Community Tracing Collaborative?</vt:lpstr>
      <vt:lpstr>What is contact tracing?</vt:lpstr>
      <vt:lpstr>Why is contact tracing important?</vt:lpstr>
      <vt:lpstr>PowerPoint Presentation</vt:lpstr>
      <vt:lpstr>PowerPoint Presentation</vt:lpstr>
      <vt:lpstr>What can I expect from the phone call if I have been exposed to someone with COVID-19?</vt:lpstr>
      <vt:lpstr>What can I expect from the call if I have been diagnosed with COVID-19?</vt:lpstr>
      <vt:lpstr>How can I keep myself and my loved ones safe from COVID-19?</vt:lpstr>
      <vt:lpstr>New Bedford Health Department</vt:lpstr>
      <vt:lpstr>MassCOSH (Massachusetts Coalition for Occupational Safety and Health) </vt:lpstr>
      <vt:lpstr>COVID-19 WORKPLACE SAFETY PROTECTIONS IN MASSACHUSETTS</vt:lpstr>
      <vt:lpstr>PowerPoint Presentation</vt:lpstr>
      <vt:lpstr>PowerPoint Presentation</vt:lpstr>
      <vt:lpstr>PowerPoint Presentation</vt:lpstr>
      <vt:lpstr>What protections do I need to be safe at work?</vt:lpstr>
      <vt:lpstr>Evolution of Enforcement of COVID-19 Mandatory Safety Standards for Workplaces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Attorney General</vt:lpstr>
      <vt:lpstr>Question &amp; Answer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Contact Tracing in MA</dc:title>
  <dc:creator>Ana Sanchez Perez</dc:creator>
  <cp:lastModifiedBy>Kimberly A. Wilson</cp:lastModifiedBy>
  <cp:revision>7</cp:revision>
  <dcterms:created xsi:type="dcterms:W3CDTF">2021-01-24T20:34:24Z</dcterms:created>
  <dcterms:modified xsi:type="dcterms:W3CDTF">2021-01-28T20:11:36Z</dcterms:modified>
</cp:coreProperties>
</file>