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6" r:id="rId4"/>
    <p:sldMasterId id="2147483698" r:id="rId5"/>
  </p:sldMasterIdLst>
  <p:notesMasterIdLst>
    <p:notesMasterId r:id="rId22"/>
  </p:notesMasterIdLst>
  <p:handoutMasterIdLst>
    <p:handoutMasterId r:id="rId23"/>
  </p:handoutMasterIdLst>
  <p:sldIdLst>
    <p:sldId id="287" r:id="rId6"/>
    <p:sldId id="288" r:id="rId7"/>
    <p:sldId id="289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58" r:id="rId16"/>
    <p:sldId id="285" r:id="rId17"/>
    <p:sldId id="286" r:id="rId18"/>
    <p:sldId id="3335" r:id="rId19"/>
    <p:sldId id="3336" r:id="rId20"/>
    <p:sldId id="271" r:id="rId21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727D1-C896-4A7B-9003-D84F153C3BBC}" v="4" dt="2021-11-03T19:49:47.2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76172" autoAdjust="0"/>
  </p:normalViewPr>
  <p:slideViewPr>
    <p:cSldViewPr>
      <p:cViewPr varScale="1">
        <p:scale>
          <a:sx n="51" d="100"/>
          <a:sy n="51" d="100"/>
        </p:scale>
        <p:origin x="17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jamin A Jones" userId="8fb88ac7-13e7-4cd5-a651-4cb5e6ee3b3f" providerId="ADAL" clId="{2C8727D1-C896-4A7B-9003-D84F153C3BBC}"/>
    <pc:docChg chg="custSel addSld delSld modSld delMainMaster">
      <pc:chgData name="Benjamin A Jones" userId="8fb88ac7-13e7-4cd5-a651-4cb5e6ee3b3f" providerId="ADAL" clId="{2C8727D1-C896-4A7B-9003-D84F153C3BBC}" dt="2021-11-03T19:49:47.220" v="14" actId="14826"/>
      <pc:docMkLst>
        <pc:docMk/>
      </pc:docMkLst>
      <pc:sldChg chg="modSp del mod">
        <pc:chgData name="Benjamin A Jones" userId="8fb88ac7-13e7-4cd5-a651-4cb5e6ee3b3f" providerId="ADAL" clId="{2C8727D1-C896-4A7B-9003-D84F153C3BBC}" dt="2021-11-03T19:40:43.471" v="3" actId="2696"/>
        <pc:sldMkLst>
          <pc:docMk/>
          <pc:sldMk cId="0" sldId="256"/>
        </pc:sldMkLst>
        <pc:spChg chg="mod">
          <ac:chgData name="Benjamin A Jones" userId="8fb88ac7-13e7-4cd5-a651-4cb5e6ee3b3f" providerId="ADAL" clId="{2C8727D1-C896-4A7B-9003-D84F153C3BBC}" dt="2021-11-03T19:40:33.171" v="2" actId="6549"/>
          <ac:spMkLst>
            <pc:docMk/>
            <pc:sldMk cId="0" sldId="256"/>
            <ac:spMk id="96" creationId="{00000000-0000-0000-0000-000000000000}"/>
          </ac:spMkLst>
        </pc:spChg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1200848479" sldId="257"/>
        </pc:sldMkLst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1520032204" sldId="270"/>
        </pc:sldMkLst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4012482144" sldId="275"/>
        </pc:sldMkLst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1499110727" sldId="278"/>
        </pc:sldMkLst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1991858854" sldId="279"/>
        </pc:sldMkLst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2598603231" sldId="280"/>
        </pc:sldMkLst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3821984555" sldId="281"/>
        </pc:sldMkLst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454294300" sldId="282"/>
        </pc:sldMkLst>
      </pc:sldChg>
      <pc:sldChg chg="del">
        <pc:chgData name="Benjamin A Jones" userId="8fb88ac7-13e7-4cd5-a651-4cb5e6ee3b3f" providerId="ADAL" clId="{2C8727D1-C896-4A7B-9003-D84F153C3BBC}" dt="2021-11-03T19:40:21.156" v="1" actId="47"/>
        <pc:sldMkLst>
          <pc:docMk/>
          <pc:sldMk cId="2437467975" sldId="283"/>
        </pc:sldMkLst>
      </pc:sldChg>
      <pc:sldChg chg="del">
        <pc:chgData name="Benjamin A Jones" userId="8fb88ac7-13e7-4cd5-a651-4cb5e6ee3b3f" providerId="ADAL" clId="{2C8727D1-C896-4A7B-9003-D84F153C3BBC}" dt="2021-11-03T19:40:09.077" v="0" actId="2696"/>
        <pc:sldMkLst>
          <pc:docMk/>
          <pc:sldMk cId="0" sldId="284"/>
        </pc:sldMkLst>
      </pc:sldChg>
      <pc:sldChg chg="add del">
        <pc:chgData name="Benjamin A Jones" userId="8fb88ac7-13e7-4cd5-a651-4cb5e6ee3b3f" providerId="ADAL" clId="{2C8727D1-C896-4A7B-9003-D84F153C3BBC}" dt="2021-11-03T19:46:31.931" v="11" actId="47"/>
        <pc:sldMkLst>
          <pc:docMk/>
          <pc:sldMk cId="3879157050" sldId="3333"/>
        </pc:sldMkLst>
      </pc:sldChg>
      <pc:sldChg chg="add del">
        <pc:chgData name="Benjamin A Jones" userId="8fb88ac7-13e7-4cd5-a651-4cb5e6ee3b3f" providerId="ADAL" clId="{2C8727D1-C896-4A7B-9003-D84F153C3BBC}" dt="2021-11-03T19:49:13.836" v="12" actId="47"/>
        <pc:sldMkLst>
          <pc:docMk/>
          <pc:sldMk cId="903202419" sldId="3334"/>
        </pc:sldMkLst>
      </pc:sldChg>
      <pc:sldChg chg="addSp delSp modSp add mod">
        <pc:chgData name="Benjamin A Jones" userId="8fb88ac7-13e7-4cd5-a651-4cb5e6ee3b3f" providerId="ADAL" clId="{2C8727D1-C896-4A7B-9003-D84F153C3BBC}" dt="2021-11-03T19:46:09.607" v="10" actId="962"/>
        <pc:sldMkLst>
          <pc:docMk/>
          <pc:sldMk cId="196203312" sldId="3335"/>
        </pc:sldMkLst>
        <pc:picChg chg="add mod">
          <ac:chgData name="Benjamin A Jones" userId="8fb88ac7-13e7-4cd5-a651-4cb5e6ee3b3f" providerId="ADAL" clId="{2C8727D1-C896-4A7B-9003-D84F153C3BBC}" dt="2021-11-03T19:46:09.607" v="10" actId="962"/>
          <ac:picMkLst>
            <pc:docMk/>
            <pc:sldMk cId="196203312" sldId="3335"/>
            <ac:picMk id="3" creationId="{5C9B045A-0D7C-49D1-B87F-4F24652DF563}"/>
          </ac:picMkLst>
        </pc:picChg>
        <pc:picChg chg="del">
          <ac:chgData name="Benjamin A Jones" userId="8fb88ac7-13e7-4cd5-a651-4cb5e6ee3b3f" providerId="ADAL" clId="{2C8727D1-C896-4A7B-9003-D84F153C3BBC}" dt="2021-11-03T19:46:05.789" v="7" actId="478"/>
          <ac:picMkLst>
            <pc:docMk/>
            <pc:sldMk cId="196203312" sldId="3335"/>
            <ac:picMk id="124" creationId="{00000000-0000-0000-0000-000000000000}"/>
          </ac:picMkLst>
        </pc:picChg>
      </pc:sldChg>
      <pc:sldChg chg="modSp add">
        <pc:chgData name="Benjamin A Jones" userId="8fb88ac7-13e7-4cd5-a651-4cb5e6ee3b3f" providerId="ADAL" clId="{2C8727D1-C896-4A7B-9003-D84F153C3BBC}" dt="2021-11-03T19:49:47.220" v="14" actId="14826"/>
        <pc:sldMkLst>
          <pc:docMk/>
          <pc:sldMk cId="3306483724" sldId="3336"/>
        </pc:sldMkLst>
        <pc:picChg chg="mod">
          <ac:chgData name="Benjamin A Jones" userId="8fb88ac7-13e7-4cd5-a651-4cb5e6ee3b3f" providerId="ADAL" clId="{2C8727D1-C896-4A7B-9003-D84F153C3BBC}" dt="2021-11-03T19:49:47.220" v="14" actId="14826"/>
          <ac:picMkLst>
            <pc:docMk/>
            <pc:sldMk cId="3306483724" sldId="3336"/>
            <ac:picMk id="3" creationId="{5C9B045A-0D7C-49D1-B87F-4F24652DF563}"/>
          </ac:picMkLst>
        </pc:picChg>
      </pc:sldChg>
      <pc:sldMasterChg chg="del delSldLayout">
        <pc:chgData name="Benjamin A Jones" userId="8fb88ac7-13e7-4cd5-a651-4cb5e6ee3b3f" providerId="ADAL" clId="{2C8727D1-C896-4A7B-9003-D84F153C3BBC}" dt="2021-11-03T19:40:21.156" v="1" actId="47"/>
        <pc:sldMasterMkLst>
          <pc:docMk/>
          <pc:sldMasterMk cId="0" sldId="2147483648"/>
        </pc:sldMasterMkLst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85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86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87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88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89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90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91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92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93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94"/>
          </pc:sldLayoutMkLst>
        </pc:sldLayoutChg>
        <pc:sldLayoutChg chg="del">
          <pc:chgData name="Benjamin A Jones" userId="8fb88ac7-13e7-4cd5-a651-4cb5e6ee3b3f" providerId="ADAL" clId="{2C8727D1-C896-4A7B-9003-D84F153C3BBC}" dt="2021-11-03T19:40:21.156" v="1" actId="47"/>
          <pc:sldLayoutMkLst>
            <pc:docMk/>
            <pc:sldMasterMk cId="0" sldId="2147483648"/>
            <pc:sldLayoutMk cId="0" sldId="2147483695"/>
          </pc:sldLayoutMkLst>
        </pc:sldLayoutChg>
      </pc:sldMasterChg>
      <pc:sldMasterChg chg="delSldLayout">
        <pc:chgData name="Benjamin A Jones" userId="8fb88ac7-13e7-4cd5-a651-4cb5e6ee3b3f" providerId="ADAL" clId="{2C8727D1-C896-4A7B-9003-D84F153C3BBC}" dt="2021-11-03T19:46:31.931" v="11" actId="47"/>
        <pc:sldMasterMkLst>
          <pc:docMk/>
          <pc:sldMasterMk cId="1630163203" sldId="2147483696"/>
        </pc:sldMasterMkLst>
        <pc:sldLayoutChg chg="del">
          <pc:chgData name="Benjamin A Jones" userId="8fb88ac7-13e7-4cd5-a651-4cb5e6ee3b3f" providerId="ADAL" clId="{2C8727D1-C896-4A7B-9003-D84F153C3BBC}" dt="2021-11-03T19:46:31.931" v="11" actId="47"/>
          <pc:sldLayoutMkLst>
            <pc:docMk/>
            <pc:sldMasterMk cId="1630163203" sldId="2147483696"/>
            <pc:sldLayoutMk cId="3195239891" sldId="2147483700"/>
          </pc:sldLayoutMkLst>
        </pc:sldLayoutChg>
      </pc:sldMasterChg>
      <pc:sldMasterChg chg="del delSldLayout">
        <pc:chgData name="Benjamin A Jones" userId="8fb88ac7-13e7-4cd5-a651-4cb5e6ee3b3f" providerId="ADAL" clId="{2C8727D1-C896-4A7B-9003-D84F153C3BBC}" dt="2021-11-03T19:49:13.836" v="12" actId="47"/>
        <pc:sldMasterMkLst>
          <pc:docMk/>
          <pc:sldMasterMk cId="3724455758" sldId="2147483701"/>
        </pc:sldMasterMkLst>
        <pc:sldLayoutChg chg="del">
          <pc:chgData name="Benjamin A Jones" userId="8fb88ac7-13e7-4cd5-a651-4cb5e6ee3b3f" providerId="ADAL" clId="{2C8727D1-C896-4A7B-9003-D84F153C3BBC}" dt="2021-11-03T19:49:13.836" v="12" actId="47"/>
          <pc:sldLayoutMkLst>
            <pc:docMk/>
            <pc:sldMasterMk cId="3724455758" sldId="2147483701"/>
            <pc:sldLayoutMk cId="140193148" sldId="2147483702"/>
          </pc:sldLayoutMkLst>
        </pc:sldLayoutChg>
        <pc:sldLayoutChg chg="del">
          <pc:chgData name="Benjamin A Jones" userId="8fb88ac7-13e7-4cd5-a651-4cb5e6ee3b3f" providerId="ADAL" clId="{2C8727D1-C896-4A7B-9003-D84F153C3BBC}" dt="2021-11-03T19:49:13.836" v="12" actId="47"/>
          <pc:sldLayoutMkLst>
            <pc:docMk/>
            <pc:sldMasterMk cId="3724455758" sldId="2147483701"/>
            <pc:sldLayoutMk cId="2559690404" sldId="2147483703"/>
          </pc:sldLayoutMkLst>
        </pc:sldLayoutChg>
        <pc:sldLayoutChg chg="del">
          <pc:chgData name="Benjamin A Jones" userId="8fb88ac7-13e7-4cd5-a651-4cb5e6ee3b3f" providerId="ADAL" clId="{2C8727D1-C896-4A7B-9003-D84F153C3BBC}" dt="2021-11-03T19:49:13.836" v="12" actId="47"/>
          <pc:sldLayoutMkLst>
            <pc:docMk/>
            <pc:sldMasterMk cId="3724455758" sldId="2147483701"/>
            <pc:sldLayoutMk cId="2884265235" sldId="2147483704"/>
          </pc:sldLayoutMkLst>
        </pc:sldLayoutChg>
        <pc:sldLayoutChg chg="del">
          <pc:chgData name="Benjamin A Jones" userId="8fb88ac7-13e7-4cd5-a651-4cb5e6ee3b3f" providerId="ADAL" clId="{2C8727D1-C896-4A7B-9003-D84F153C3BBC}" dt="2021-11-03T19:49:13.836" v="12" actId="47"/>
          <pc:sldLayoutMkLst>
            <pc:docMk/>
            <pc:sldMasterMk cId="3724455758" sldId="2147483701"/>
            <pc:sldLayoutMk cId="2651343939" sldId="2147483705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576" cy="466668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363" y="1"/>
            <a:ext cx="3043576" cy="466668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r">
              <a:defRPr sz="1200"/>
            </a:lvl1pPr>
          </a:lstStyle>
          <a:p>
            <a:fld id="{51DE0859-FB6F-468E-A96D-682E31B8A652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433"/>
            <a:ext cx="3043576" cy="466667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363" y="8842433"/>
            <a:ext cx="3043576" cy="466667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r">
              <a:defRPr sz="1200"/>
            </a:lvl1pPr>
          </a:lstStyle>
          <a:p>
            <a:fld id="{29B575CD-DE3D-4F67-905D-431F4CBA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604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1" y="1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300"/>
            </a:lvl1pPr>
          </a:lstStyle>
          <a:p>
            <a:fld id="{B3B6FE7C-397F-4D4B-9850-C4A563FB2DEC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1" y="8842031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300"/>
            </a:lvl1pPr>
          </a:lstStyle>
          <a:p>
            <a:fld id="{5E94F6A0-9C44-44CC-97E8-0B29F47D6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2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" name="Google Shape;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441ef652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441ef652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6" name="Google Shape;2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14648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78817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bcec524d25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gbcec524d25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c441ef652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" name="Google Shape;24;gc441ef652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c441ef652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" name="Google Shape;30;gc441ef652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c441ef652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Google Shape;36;gc441ef652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c441ef652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c441ef652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c441ef65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c441ef652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c441ef652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c441ef652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441ef652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441ef652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c441ef652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c441ef652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7772400" cy="11432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marR="0" lvl="1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R="0" lvl="2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R="0" lvl="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4pPr>
            <a:lvl5pPr marR="0" lvl="4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R="0" lvl="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R="0" lvl="6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R="0" lvl="7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R="0" lvl="8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sldNum" idx="12"/>
          </p:nvPr>
        </p:nvSpPr>
        <p:spPr>
          <a:xfrm>
            <a:off x="8001000" y="6248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7772400" cy="11432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1pPr>
            <a:lvl2pPr marL="742950" marR="0" lvl="1" indent="-1968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143000" marR="0" lvl="2" indent="-1651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600200" marR="0" lvl="3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4pPr>
            <a:lvl5pPr marL="2057400" marR="0" lvl="4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514600" marR="0" lvl="5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2971800" marR="0" lvl="6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429000" marR="0" lvl="7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3886200" marR="0" lvl="8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001000" y="6248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5007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5000">
              <a:srgbClr val="E0F1F2"/>
            </a:gs>
            <a:gs pos="100000">
              <a:srgbClr val="00B0F0"/>
            </a:gs>
          </a:gsLst>
          <a:lin ang="135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6" descr="blue header_gold_white_logo.ep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599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6"/>
          <p:cNvSpPr txBox="1">
            <a:spLocks noGrp="1"/>
          </p:cNvSpPr>
          <p:nvPr>
            <p:ph type="title"/>
          </p:nvPr>
        </p:nvSpPr>
        <p:spPr>
          <a:xfrm>
            <a:off x="685800" y="1600200"/>
            <a:ext cx="7772400" cy="4572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001000" y="6248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16320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5000">
              <a:srgbClr val="E0F1F2"/>
            </a:gs>
            <a:gs pos="100000">
              <a:srgbClr val="00B0F0"/>
            </a:gs>
          </a:gsLst>
          <a:lin ang="135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 descr="blue header_gold_white_logo.ep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599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685800" y="1600200"/>
            <a:ext cx="7772400" cy="4572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1pPr>
            <a:lvl2pPr marL="914400" marR="0" lvl="1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371600" marR="0" lvl="2" indent="-317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4pPr>
            <a:lvl5pPr marL="2286000" marR="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3200400" marR="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657600" marR="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4114800" marR="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001000" y="6248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2091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jobs.sciencecareers.org/jobs/biology/massachusetts/" TargetMode="External"/><Relationship Id="rId3" Type="http://schemas.openxmlformats.org/officeDocument/2006/relationships/hyperlink" Target="https://grantforward.com/" TargetMode="External"/><Relationship Id="rId7" Type="http://schemas.openxmlformats.org/officeDocument/2006/relationships/hyperlink" Target="https://www.umassd.edu/career/handshake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uidestar.org/" TargetMode="External"/><Relationship Id="rId5" Type="http://schemas.openxmlformats.org/officeDocument/2006/relationships/hyperlink" Target="http://foundationcenter.org/getstarted/training/video/gsb.html" TargetMode="External"/><Relationship Id="rId4" Type="http://schemas.openxmlformats.org/officeDocument/2006/relationships/hyperlink" Target="http://pivot.cos.com/funding_main" TargetMode="External"/><Relationship Id="rId9" Type="http://schemas.openxmlformats.org/officeDocument/2006/relationships/hyperlink" Target="https://www.umassd.edu/research/research-administration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plaud@umassd.ed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en.jones@umassd.edu" TargetMode="External"/><Relationship Id="rId4" Type="http://schemas.openxmlformats.org/officeDocument/2006/relationships/hyperlink" Target="mailto:mhennesseygreene@umassd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 dirty="0"/>
              <a:t>Grant Seeking Basics - From Idea to Ask</a:t>
            </a:r>
            <a:endParaRPr sz="2400" b="1" dirty="0"/>
          </a:p>
        </p:txBody>
      </p:sp>
      <p:pic>
        <p:nvPicPr>
          <p:cNvPr id="21" name="Google Shape;21;p3" descr="32693321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2000250"/>
            <a:ext cx="428625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Process makes perfect</a:t>
            </a:r>
            <a:endParaRPr sz="2400" b="1"/>
          </a:p>
        </p:txBody>
      </p:sp>
      <p:pic>
        <p:nvPicPr>
          <p:cNvPr id="75" name="Google Shape;75;p12" descr="9567604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6851" y="1721100"/>
            <a:ext cx="2330325" cy="341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2400" b="1"/>
              <a:t>Differences between funding sources</a:t>
            </a:r>
            <a:endParaRPr sz="2400" b="1"/>
          </a:p>
        </p:txBody>
      </p:sp>
      <p:sp>
        <p:nvSpPr>
          <p:cNvPr id="110" name="Google Shape;110;p2"/>
          <p:cNvSpPr txBox="1"/>
          <p:nvPr/>
        </p:nvSpPr>
        <p:spPr>
          <a:xfrm>
            <a:off x="877850" y="1796925"/>
            <a:ext cx="7505100" cy="29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Foundations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b="1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b="1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b="1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b="1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b="1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b="1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b="1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400" b="1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Corporations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1" name="Google Shape;111;p2"/>
          <p:cNvGraphicFramePr/>
          <p:nvPr/>
        </p:nvGraphicFramePr>
        <p:xfrm>
          <a:off x="877850" y="2130778"/>
          <a:ext cx="6096000" cy="137161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Pros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More of them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Generally easy to apply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Often less reporting requirements</a:t>
                      </a:r>
                      <a:endParaRPr sz="14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Cons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More competition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Smaller awards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Limited indirect (need to build out your budget to include)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Limited to no feedback</a:t>
                      </a:r>
                      <a:endParaRPr sz="14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2" name="Google Shape;112;p2"/>
          <p:cNvGraphicFramePr/>
          <p:nvPr/>
        </p:nvGraphicFramePr>
        <p:xfrm>
          <a:off x="877850" y="3918403"/>
          <a:ext cx="6096000" cy="94489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Pros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Can provide career of funding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Generally more informal approach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Cons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IP can be complex</a:t>
                      </a:r>
                      <a:endParaRPr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Hard to get in</a:t>
                      </a:r>
                      <a:endParaRPr sz="1400" u="none" strike="noStrike" cap="none">
                        <a:solidFill>
                          <a:schemeClr val="dk1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Interested in applied vs. basic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5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2400" b="1"/>
              <a:t>Resources</a:t>
            </a:r>
            <a:endParaRPr sz="2400" b="1"/>
          </a:p>
        </p:txBody>
      </p:sp>
      <p:sp>
        <p:nvSpPr>
          <p:cNvPr id="209" name="Google Shape;209;p5"/>
          <p:cNvSpPr txBox="1"/>
          <p:nvPr/>
        </p:nvSpPr>
        <p:spPr>
          <a:xfrm>
            <a:off x="717125" y="1809300"/>
            <a:ext cx="7665900" cy="3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0" name="Google Shape;210;p5"/>
          <p:cNvGraphicFramePr/>
          <p:nvPr/>
        </p:nvGraphicFramePr>
        <p:xfrm>
          <a:off x="930575" y="1728000"/>
          <a:ext cx="7239000" cy="32217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17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Funding: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u="sng">
                          <a:solidFill>
                            <a:schemeClr val="hlink"/>
                          </a:solidFill>
                          <a:hlinkClick r:id="rId3"/>
                        </a:rPr>
                        <a:t>GrantForward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u="sng">
                          <a:solidFill>
                            <a:schemeClr val="hlink"/>
                          </a:solidFill>
                          <a:hlinkClick r:id="rId4"/>
                        </a:rPr>
                        <a:t>PIVOT for funder research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u="sng">
                          <a:solidFill>
                            <a:schemeClr val="hlink"/>
                          </a:solidFill>
                          <a:hlinkClick r:id="rId5"/>
                        </a:rPr>
                        <a:t>Foundation Center Grant Research Basics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u="sng">
                          <a:solidFill>
                            <a:schemeClr val="hlink"/>
                          </a:solidFill>
                          <a:hlinkClick r:id="rId6"/>
                        </a:rPr>
                        <a:t>Guidestar (for 990 review)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Jobs: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u="sng">
                          <a:solidFill>
                            <a:schemeClr val="hlink"/>
                          </a:solidFill>
                          <a:hlinkClick r:id="rId7"/>
                        </a:rPr>
                        <a:t>UMass Dartmouth Handshake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u="sng">
                          <a:solidFill>
                            <a:schemeClr val="hlink"/>
                          </a:solidFill>
                          <a:hlinkClick r:id="rId8"/>
                        </a:rPr>
                        <a:t>Science Careers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Research resources: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u="sng">
                          <a:solidFill>
                            <a:schemeClr val="hlink"/>
                          </a:solidFill>
                          <a:hlinkClick r:id="rId9"/>
                        </a:rPr>
                        <a:t>UMass Dartmouth Office of Research Administration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2400" b="1"/>
              <a:t>How we can help</a:t>
            </a:r>
            <a:endParaRPr sz="2400" b="1"/>
          </a:p>
        </p:txBody>
      </p:sp>
      <p:pic>
        <p:nvPicPr>
          <p:cNvPr id="124" name="Google Shape;124;p4" descr="14523013_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8875" y="2062164"/>
            <a:ext cx="4286250" cy="273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2400" b="1"/>
              <a:t>How we can help</a:t>
            </a:r>
            <a:endParaRPr sz="2400" b="1"/>
          </a:p>
        </p:txBody>
      </p:sp>
      <p:pic>
        <p:nvPicPr>
          <p:cNvPr id="3" name="Picture 2" descr="Timeline&#10;&#10;Description automatically generated">
            <a:extLst>
              <a:ext uri="{FF2B5EF4-FFF2-40B4-BE49-F238E27FC236}">
                <a16:creationId xmlns:a16="http://schemas.microsoft.com/office/drawing/2014/main" id="{5C9B045A-0D7C-49D1-B87F-4F24652DF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3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2400" b="1"/>
              <a:t>How we can help</a:t>
            </a:r>
            <a:endParaRPr sz="2400" b="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9B045A-0D7C-49D1-B87F-4F24652DF56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857571"/>
            <a:ext cx="9144000" cy="5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83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bcec524d25_0_17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2400" b="1"/>
              <a:t>Contact information</a:t>
            </a:r>
            <a:endParaRPr sz="2400" b="1"/>
          </a:p>
        </p:txBody>
      </p:sp>
      <p:sp>
        <p:nvSpPr>
          <p:cNvPr id="216" name="Google Shape;216;gbcec524d25_0_17"/>
          <p:cNvSpPr txBox="1"/>
          <p:nvPr/>
        </p:nvSpPr>
        <p:spPr>
          <a:xfrm>
            <a:off x="792300" y="1858800"/>
            <a:ext cx="7665900" cy="3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gbcec524d25_0_17"/>
          <p:cNvSpPr txBox="1"/>
          <p:nvPr/>
        </p:nvSpPr>
        <p:spPr>
          <a:xfrm>
            <a:off x="937300" y="2003700"/>
            <a:ext cx="7196400" cy="3200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0" indent="0">
              <a:buNone/>
            </a:pPr>
            <a:r>
              <a:rPr lang="en-US" sz="1400" dirty="0"/>
              <a:t>Michelle Plaud, Manager, Pre-Award Administration</a:t>
            </a:r>
          </a:p>
          <a:p>
            <a:pPr marL="0" indent="0">
              <a:buNone/>
            </a:pPr>
            <a:r>
              <a:rPr lang="en-US" sz="1400" dirty="0">
                <a:hlinkClick r:id="rId3"/>
              </a:rPr>
              <a:t>mplaud@umassd.edu</a:t>
            </a:r>
            <a:r>
              <a:rPr lang="en-US" sz="1400" dirty="0"/>
              <a:t>, 508-999-8509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lang="en-US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Megan Hennessey-Greene, Director of Research Administration</a:t>
            </a: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sz="1400" u="sng" kern="0" dirty="0">
                <a:solidFill>
                  <a:srgbClr val="009999"/>
                </a:solidFill>
                <a:latin typeface="Arial"/>
                <a:cs typeface="Arial"/>
                <a:sym typeface="Arial"/>
                <a:hlinkClick r:id="rId4"/>
              </a:rPr>
              <a:t>mhennesseygreene@umassd.edu</a:t>
            </a:r>
            <a:r>
              <a:rPr lang="en-US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, 508-910-6958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lang="en-US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Ben Jones, Director of Corporate Engagement and Institutional Partnerships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sz="1400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5"/>
              </a:rPr>
              <a:t>ben.jones@umassd.edu</a:t>
            </a:r>
            <a:r>
              <a:rPr lang="en-US" sz="1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, 508-209-3711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lang="en-US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lang="en-US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What’s the Problem?</a:t>
            </a:r>
            <a:endParaRPr sz="2400" b="1"/>
          </a:p>
        </p:txBody>
      </p:sp>
      <p:pic>
        <p:nvPicPr>
          <p:cNvPr id="27" name="Google Shape;27;p4" descr="14664996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1819275"/>
            <a:ext cx="4286250" cy="321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Who benefits?</a:t>
            </a:r>
            <a:endParaRPr sz="2400" b="1"/>
          </a:p>
        </p:txBody>
      </p:sp>
      <p:pic>
        <p:nvPicPr>
          <p:cNvPr id="33" name="Google Shape;33;p5" descr="7696066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1914525"/>
            <a:ext cx="4286250" cy="302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How will you measure your results?</a:t>
            </a:r>
            <a:endParaRPr sz="2400" b="1"/>
          </a:p>
        </p:txBody>
      </p:sp>
      <p:pic>
        <p:nvPicPr>
          <p:cNvPr id="39" name="Google Shape;39;p6" descr="25346733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53951" y="1910951"/>
            <a:ext cx="3036101" cy="3036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When will you do the work?</a:t>
            </a:r>
            <a:endParaRPr sz="2400" b="1"/>
          </a:p>
        </p:txBody>
      </p:sp>
      <p:pic>
        <p:nvPicPr>
          <p:cNvPr id="45" name="Google Shape;45;p7" descr="33271544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1966914"/>
            <a:ext cx="4286250" cy="292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Why you and why now?</a:t>
            </a:r>
            <a:endParaRPr sz="2400" b="1"/>
          </a:p>
        </p:txBody>
      </p:sp>
      <p:pic>
        <p:nvPicPr>
          <p:cNvPr id="51" name="Google Shape;51;p8" descr="25367195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8875" y="2000250"/>
            <a:ext cx="428625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How much will it cost?</a:t>
            </a:r>
            <a:endParaRPr sz="2400" b="1"/>
          </a:p>
        </p:txBody>
      </p:sp>
      <p:pic>
        <p:nvPicPr>
          <p:cNvPr id="57" name="Google Shape;57;p9" descr="6783224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55563" y="1783450"/>
            <a:ext cx="2632875" cy="329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How much do you need from us?</a:t>
            </a:r>
            <a:endParaRPr sz="2400" b="1"/>
          </a:p>
        </p:txBody>
      </p:sp>
      <p:pic>
        <p:nvPicPr>
          <p:cNvPr id="63" name="Google Shape;63;p10" descr="10456013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16861" y="1752989"/>
            <a:ext cx="2510275" cy="3352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ctrTitle"/>
          </p:nvPr>
        </p:nvSpPr>
        <p:spPr>
          <a:xfrm>
            <a:off x="685800" y="5143350"/>
            <a:ext cx="7772400" cy="857400"/>
          </a:xfrm>
          <a:prstGeom prst="rect">
            <a:avLst/>
          </a:prstGeom>
          <a:solidFill>
            <a:srgbClr val="FF9D0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0">
              <a:buNone/>
            </a:pPr>
            <a:r>
              <a:rPr lang="en" sz="2400" b="1"/>
              <a:t>Why should I care?</a:t>
            </a:r>
            <a:endParaRPr sz="2400" b="1"/>
          </a:p>
        </p:txBody>
      </p:sp>
      <p:pic>
        <p:nvPicPr>
          <p:cNvPr id="69" name="Google Shape;69;p11" descr="18853353_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56413" y="1813413"/>
            <a:ext cx="3231176" cy="3231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PowerPoint2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PowerPoint2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627D10625D34DBDAA6CE2FCE20F2C" ma:contentTypeVersion="13" ma:contentTypeDescription="Create a new document." ma:contentTypeScope="" ma:versionID="d6d9cd2b219e8a603242892f1f61dcae">
  <xsd:schema xmlns:xsd="http://www.w3.org/2001/XMLSchema" xmlns:xs="http://www.w3.org/2001/XMLSchema" xmlns:p="http://schemas.microsoft.com/office/2006/metadata/properties" xmlns:ns2="da88cad6-7caf-4c80-9faf-67d1a896ac6d" xmlns:ns3="34657a08-5708-4c9e-874b-fb36d4a6be39" targetNamespace="http://schemas.microsoft.com/office/2006/metadata/properties" ma:root="true" ma:fieldsID="8bf53d99271b6fa6ccfccc957ea6826b" ns2:_="" ns3:_="">
    <xsd:import namespace="da88cad6-7caf-4c80-9faf-67d1a896ac6d"/>
    <xsd:import namespace="34657a08-5708-4c9e-874b-fb36d4a6be3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8cad6-7caf-4c80-9faf-67d1a896ac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57a08-5708-4c9e-874b-fb36d4a6be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D6DD00-8091-405C-A37E-23C79D008D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88cad6-7caf-4c80-9faf-67d1a896ac6d"/>
    <ds:schemaRef ds:uri="34657a08-5708-4c9e-874b-fb36d4a6be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2BF718-0A48-441E-A2BF-C50B16659722}">
  <ds:schemaRefs>
    <ds:schemaRef ds:uri="http://schemas.microsoft.com/office/2006/documentManagement/types"/>
    <ds:schemaRef ds:uri="http://www.w3.org/XML/1998/namespace"/>
    <ds:schemaRef ds:uri="34657a08-5708-4c9e-874b-fb36d4a6be39"/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a88cad6-7caf-4c80-9faf-67d1a896ac6d"/>
  </ds:schemaRefs>
</ds:datastoreItem>
</file>

<file path=customXml/itemProps3.xml><?xml version="1.0" encoding="utf-8"?>
<ds:datastoreItem xmlns:ds="http://schemas.openxmlformats.org/officeDocument/2006/customXml" ds:itemID="{B9F833EE-CAD0-4B35-BE5D-EAB30385F9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1956</TotalTime>
  <Words>217</Words>
  <Application>Microsoft Office PowerPoint</Application>
  <PresentationFormat>On-screen Show (4:3)</PresentationFormat>
  <Paragraphs>75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1_PowerPoint2</vt:lpstr>
      <vt:lpstr>2_PowerPoint2</vt:lpstr>
      <vt:lpstr>Grant Seeking Basics - From Idea to Ask</vt:lpstr>
      <vt:lpstr>What’s the Problem?</vt:lpstr>
      <vt:lpstr>Who benefits?</vt:lpstr>
      <vt:lpstr>How will you measure your results?</vt:lpstr>
      <vt:lpstr>When will you do the work?</vt:lpstr>
      <vt:lpstr>Why you and why now?</vt:lpstr>
      <vt:lpstr>How much will it cost?</vt:lpstr>
      <vt:lpstr>How much do you need from us?</vt:lpstr>
      <vt:lpstr>Why should I care?</vt:lpstr>
      <vt:lpstr>Process makes perfect</vt:lpstr>
      <vt:lpstr>Differences between funding sources</vt:lpstr>
      <vt:lpstr>Resources</vt:lpstr>
      <vt:lpstr>How we can help</vt:lpstr>
      <vt:lpstr>How we can help</vt:lpstr>
      <vt:lpstr>How we can help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Megan HennesseyGreene</dc:creator>
  <cp:lastModifiedBy>Benjamin A Jones</cp:lastModifiedBy>
  <cp:revision>24</cp:revision>
  <dcterms:created xsi:type="dcterms:W3CDTF">2020-11-04T18:07:52Z</dcterms:created>
  <dcterms:modified xsi:type="dcterms:W3CDTF">2021-11-03T19:49:56Z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0x010100562627D10625D34DBDAA6CE2FCE20F2C</vt:lpwstr>
  </property>
</Properties>
</file>