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67" r:id="rId4"/>
    <p:sldId id="268" r:id="rId5"/>
    <p:sldId id="269" r:id="rId6"/>
    <p:sldId id="258" r:id="rId7"/>
    <p:sldId id="259" r:id="rId8"/>
    <p:sldId id="260" r:id="rId9"/>
    <p:sldId id="261" r:id="rId10"/>
    <p:sldId id="265" r:id="rId11"/>
    <p:sldId id="262" r:id="rId12"/>
    <p:sldId id="263" r:id="rId13"/>
    <p:sldId id="264" r:id="rId14"/>
    <p:sldId id="272" r:id="rId15"/>
    <p:sldId id="271" r:id="rId16"/>
    <p:sldId id="276" r:id="rId17"/>
    <p:sldId id="275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BCAD3F-432A-171C-8A1D-806245E0DF65}" v="228" dt="2021-10-20T00:49:05.859"/>
    <p1510:client id="{2A3D248E-A43E-E2B0-7418-2705F96857EA}" v="6" dt="2021-10-20T16:50:47.226"/>
    <p1510:client id="{52FB2745-AF25-BBDB-E0A3-86652937DCB3}" v="92" dt="2021-10-20T14:56:52.088"/>
    <p1510:client id="{8B3B8A3A-641D-4669-8C3B-FBF812F9C6C5}" v="1214" dt="2021-10-18T21:29:52.969"/>
    <p1510:client id="{AD25F1B0-931B-94D5-9FBD-46F076DCADF5}" v="190" dt="2021-10-19T15:45:57.087"/>
    <p1510:client id="{E57A767F-D24D-9AB8-118F-B9EF9326CBA8}" v="317" dt="2021-10-20T16:21:00.4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474CA-0DD9-43DE-B1AB-F8199478785D}" type="datetimeFigureOut">
              <a:rPr lang="en-US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22889-1976-4BD3-8539-578ABD8C308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5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2889-1976-4BD3-8539-578ABD8C308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81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Color, imagery,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2889-1976-4BD3-8539-578ABD8C308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7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Ways to invite: short lines/columns; clear dividers, subheadings and guides.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2889-1976-4BD3-8539-578ABD8C308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4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Note intersection here between tone and readability; changes often can cover two goals, so these does not always mean a whole laundry list of changes are necessary; a few key shifts can make a lot of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22889-1976-4BD3-8539-578ABD8C308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1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AA473-D82F-4EFF-9DF7-AE6D83C51288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6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2F1F0-FE2D-4C1C-B320-8CB9BE735F0F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36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7BD47B-C187-494C-812F-46BE0040B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B96C-10FD-4EBC-9029-9652B7535D02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3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78474-CC00-4A95-9D50-A41C12D1EEC4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8C8B4-7FBB-408F-BDB9-F0496874AFB2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8EE20-A5E2-47D3-8F6D-A2BA7AB2E093}" type="datetime1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5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4AA536-072F-4374-926E-17E038EC7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3382CF99-132F-413F-B7EF-71A5C33F2ED6}" type="datetime1">
              <a:rPr lang="en-US" smtClean="0"/>
              <a:t>10/20/2021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729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7AE06-98E0-4D9F-A059-92C3548821BB}" type="datetime1">
              <a:rPr lang="en-US" smtClean="0"/>
              <a:t>10/20/2021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9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A00CA-3DDC-4705-B840-978EF5EA0707}" type="datetime1">
              <a:rPr lang="en-US" smtClean="0"/>
              <a:t>10/20/2021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5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D49-0BBA-4C5A-AD96-6448CA63451A}" type="datetime1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96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EB293-A316-472D-A8B4-6947CF1A12B7}" type="datetime1">
              <a:rPr lang="en-US" smtClean="0"/>
              <a:t>10/20/2021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1E4AC6-B446-4768-97EF-CA4B8261433B}"/>
              </a:ext>
            </a:extLst>
          </p:cNvPr>
          <p:cNvCxnSpPr>
            <a:cxnSpLocks/>
          </p:cNvCxnSpPr>
          <p:nvPr/>
        </p:nvCxnSpPr>
        <p:spPr>
          <a:xfrm>
            <a:off x="11689174" y="2172428"/>
            <a:ext cx="0" cy="3354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5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34BCCD4-CEB1-405B-A443-DD9CBCBEA552}" type="datetime1">
              <a:rPr lang="en-US" smtClean="0"/>
              <a:t>10/20/2021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8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ankheraj.com/why-do-we-still-print-the-course-syllabus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4E1AB-C05F-48B4-8650-F699E51EB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70" y="978408"/>
            <a:ext cx="8686796" cy="2334247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Tour My Course:   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ea typeface="+mj-lt"/>
                <a:cs typeface="+mj-lt"/>
              </a:rPr>
              <a:t>The Syllabus Edition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70" y="3552826"/>
            <a:ext cx="8720710" cy="2653653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Dr. Jenny Howe</a:t>
            </a:r>
          </a:p>
          <a:p>
            <a:r>
              <a:rPr lang="en-US" dirty="0">
                <a:solidFill>
                  <a:schemeClr val="bg1"/>
                </a:solidFill>
              </a:rPr>
              <a:t>Dr. Jackie O'Dell</a:t>
            </a:r>
          </a:p>
          <a:p>
            <a:r>
              <a:rPr lang="en-US" dirty="0">
                <a:solidFill>
                  <a:schemeClr val="bg1"/>
                </a:solidFill>
              </a:rPr>
              <a:t>Dr. Alexis Teagarden</a:t>
            </a:r>
          </a:p>
          <a:p>
            <a:r>
              <a:rPr lang="en-US" i="0" dirty="0">
                <a:solidFill>
                  <a:schemeClr val="bg1"/>
                </a:solidFill>
                <a:ea typeface="+mn-lt"/>
                <a:cs typeface="+mn-lt"/>
              </a:rPr>
              <a:t>First-Year English Program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i="0" dirty="0">
                <a:solidFill>
                  <a:schemeClr val="bg1"/>
                </a:solidFill>
                <a:ea typeface="+mn-lt"/>
                <a:cs typeface="+mn-lt"/>
              </a:rPr>
              <a:t>Department of English and Communication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9CC3DDF-2A76-40A7-849C-0670E80FA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1" t="-696" r="220" b="348"/>
          <a:stretch/>
        </p:blipFill>
        <p:spPr>
          <a:xfrm>
            <a:off x="496766" y="765658"/>
            <a:ext cx="6211522" cy="39337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6F906-637B-4536-A746-5662CD007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7492" y="3557114"/>
            <a:ext cx="4306808" cy="2279979"/>
          </a:xfrm>
        </p:spPr>
        <p:txBody>
          <a:bodyPr/>
          <a:lstStyle/>
          <a:p>
            <a:r>
              <a:rPr lang="en-US"/>
              <a:t>Tactic</a:t>
            </a:r>
          </a:p>
          <a:p>
            <a:r>
              <a:rPr lang="en-US"/>
              <a:t>Highlight key points with images or color </a:t>
            </a:r>
          </a:p>
        </p:txBody>
      </p:sp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3B17877F-DF20-4CFF-8D17-BD034D79E7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054" b="268"/>
          <a:stretch/>
        </p:blipFill>
        <p:spPr>
          <a:xfrm>
            <a:off x="6905625" y="768163"/>
            <a:ext cx="4943475" cy="254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8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0AA9A-63B7-42D5-8828-F48A481E1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Tactic</a:t>
            </a:r>
          </a:p>
          <a:p>
            <a:r>
              <a:rPr lang="en-US"/>
              <a:t>Provide just the right amount of information (aka link, link, link)</a:t>
            </a:r>
          </a:p>
        </p:txBody>
      </p:sp>
      <p:pic>
        <p:nvPicPr>
          <p:cNvPr id="5" name="Picture 5" descr="A picture containing text, writing implement, stationary, book&#10;&#10;Description automatically generated">
            <a:extLst>
              <a:ext uri="{FF2B5EF4-FFF2-40B4-BE49-F238E27FC236}">
                <a16:creationId xmlns:a16="http://schemas.microsoft.com/office/drawing/2014/main" id="{B3D9FF45-4061-4BD9-A7DC-6C436FA35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381" y="1017670"/>
            <a:ext cx="4166557" cy="5311491"/>
          </a:xfrm>
          <a:prstGeom prst="rect">
            <a:avLst/>
          </a:prstGeom>
        </p:spPr>
      </p:pic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13C4830E-ADEC-45FE-8E88-322BA897F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565" b="10363"/>
          <a:stretch/>
        </p:blipFill>
        <p:spPr>
          <a:xfrm>
            <a:off x="6267450" y="949138"/>
            <a:ext cx="4848225" cy="337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9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0AA9A-63B7-42D5-8828-F48A481E1F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Tactic:</a:t>
            </a:r>
          </a:p>
          <a:p>
            <a:r>
              <a:rPr lang="en-US"/>
              <a:t>Demonstrate the syllabus is a living document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147340B-8F27-4BA1-916F-3DDB4D3D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" t="7259" r="-324" b="76274"/>
          <a:stretch/>
        </p:blipFill>
        <p:spPr>
          <a:xfrm>
            <a:off x="338250" y="1085713"/>
            <a:ext cx="10094931" cy="215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9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33BC5760-958D-4A13-A6F4-42B7CF55C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6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37992A9-1E8C-4E57-B4F4-EE2D38E50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1877CB-B9D1-464B-9016-0EC7308F5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23342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P</a:t>
            </a:r>
            <a:r>
              <a:rPr lang="en-US" sz="4000">
                <a:solidFill>
                  <a:srgbClr val="FFFFFF"/>
                </a:solidFill>
              </a:rPr>
              <a:t>remise 2</a:t>
            </a:r>
            <a:br>
              <a:rPr lang="en-US" sz="4000"/>
            </a:br>
            <a:r>
              <a:rPr lang="en-US" sz="4000">
                <a:solidFill>
                  <a:srgbClr val="FFFFFF"/>
                </a:solidFill>
              </a:rPr>
              <a:t>We set our class tone with the syllabus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30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9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8ED70-5B11-4E71-B709-2E1E577C3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Tactic:</a:t>
            </a:r>
          </a:p>
          <a:p>
            <a:r>
              <a:rPr lang="en-US"/>
              <a:t>Introduce yourself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B3573DE5-BCDC-480D-8EB7-B423E1431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2" t="47517" r="5977" b="12077"/>
          <a:stretch/>
        </p:blipFill>
        <p:spPr>
          <a:xfrm>
            <a:off x="509770" y="959788"/>
            <a:ext cx="5497101" cy="34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3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AB5613-8C42-4EB4-988A-F37E3DA60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57292" y="4014314"/>
            <a:ext cx="5021183" cy="2279979"/>
          </a:xfrm>
        </p:spPr>
        <p:txBody>
          <a:bodyPr/>
          <a:lstStyle/>
          <a:p>
            <a:r>
              <a:rPr lang="en-US"/>
              <a:t>Tactic:</a:t>
            </a:r>
          </a:p>
          <a:p>
            <a:r>
              <a:rPr lang="en-US"/>
              <a:t>Communicate about challenges</a:t>
            </a:r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D2197F9-EF5E-419B-B23A-50DD0D10E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249" y="848929"/>
            <a:ext cx="4238445" cy="5447688"/>
          </a:xfrm>
          <a:prstGeom prst="rect">
            <a:avLst/>
          </a:prstGeom>
        </p:spPr>
      </p:pic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42D8D11D-7283-42F9-9365-ADAC5D11F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5" t="56346" r="42227" b="7021"/>
          <a:stretch/>
        </p:blipFill>
        <p:spPr>
          <a:xfrm>
            <a:off x="6391275" y="844363"/>
            <a:ext cx="3847292" cy="38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0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E733B-F4AA-4A65-8D8F-D595DF3B8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Tactic:</a:t>
            </a:r>
          </a:p>
          <a:p>
            <a:r>
              <a:rPr lang="en-US"/>
              <a:t>Write to your students like you talk to them in class.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63207320-D07D-4B66-B722-177DD8AA5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71" y="803182"/>
            <a:ext cx="5508171" cy="552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41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id="{956C5C09-0043-4549-B800-2101B70D6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B7E2F724-2FB3-4D1D-A730-739B8654C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Colourful strings being woven togehter">
            <a:extLst>
              <a:ext uri="{FF2B5EF4-FFF2-40B4-BE49-F238E27FC236}">
                <a16:creationId xmlns:a16="http://schemas.microsoft.com/office/drawing/2014/main" id="{8AE5A904-CEDF-4349-9F17-AC9954806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296" r="-2" b="4306"/>
          <a:stretch/>
        </p:blipFill>
        <p:spPr>
          <a:xfrm>
            <a:off x="-2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33EFF5-53EF-416E-B1A0-0105B9F6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2782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Helpful resource</a:t>
            </a:r>
            <a:br>
              <a:rPr lang="en-US">
                <a:solidFill>
                  <a:srgbClr val="FFFFFF"/>
                </a:solidFill>
              </a:rPr>
            </a:br>
            <a:br>
              <a:rPr lang="en-US"/>
            </a:br>
            <a:r>
              <a:rPr lang="en-US" sz="3600">
                <a:solidFill>
                  <a:schemeClr val="bg1"/>
                </a:solidFill>
                <a:ea typeface="+mj-lt"/>
                <a:cs typeface="+mj-lt"/>
              </a:rPr>
              <a:t>The Accessible Syllabus (a website) </a:t>
            </a:r>
            <a:r>
              <a:rPr lang="en-US" sz="2000" b="0">
                <a:solidFill>
                  <a:schemeClr val="bg1"/>
                </a:solidFill>
                <a:ea typeface="+mj-lt"/>
                <a:cs typeface="+mj-lt"/>
              </a:rPr>
              <a:t>https://www.accessiblesyllabus.com/</a:t>
            </a:r>
            <a:endParaRPr lang="en-US" sz="2000">
              <a:solidFill>
                <a:schemeClr val="bg1"/>
              </a:solidFill>
              <a:ea typeface="+mj-lt"/>
              <a:cs typeface="+mj-lt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DF763C-5C16-430B-A746-657EE1925E2E}"/>
              </a:ext>
            </a:extLst>
          </p:cNvPr>
          <p:cNvSpPr txBox="1"/>
          <p:nvPr/>
        </p:nvSpPr>
        <p:spPr>
          <a:xfrm>
            <a:off x="476400" y="3266400"/>
            <a:ext cx="6955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1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AF5FDF-7B0E-4282-9592-8D78C801FC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52948" y="971397"/>
            <a:ext cx="5040784" cy="23337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Questions and Comments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2947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Help">
            <a:extLst>
              <a:ext uri="{FF2B5EF4-FFF2-40B4-BE49-F238E27FC236}">
                <a16:creationId xmlns:a16="http://schemas.microsoft.com/office/drawing/2014/main" id="{256FB561-14ED-4A02-AB94-F36EA86EC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69" y="1023971"/>
            <a:ext cx="5021183" cy="50211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7632950-D278-4CFA-808C-361D65D66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2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FAA3B297-9683-4E38-89FA-062C53E13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471E1-FBB3-4D12-BA1B-C61CA57AE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8686800" cy="1934172"/>
          </a:xfrm>
        </p:spPr>
        <p:txBody>
          <a:bodyPr>
            <a:normAutofit/>
          </a:bodyPr>
          <a:lstStyle/>
          <a:p>
            <a:r>
              <a:rPr lang="en-US"/>
              <a:t>Panel Introductions</a:t>
            </a:r>
            <a:br>
              <a:rPr lang="en-US"/>
            </a:br>
            <a:r>
              <a:rPr lang="en-US"/>
              <a:t>&amp; our syllabus journey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B8D7907-8AB9-4E98-A576-1A13AECED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873252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10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DBAD4-CA8E-4A37-A91C-CF0FBC51C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E5E45-4493-4543-9227-45EA8CE7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749025"/>
            <a:ext cx="1733423" cy="1934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Alexis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96FED-6D6D-4CF3-96D6-4A113FE13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67" y="1458070"/>
            <a:ext cx="2082021" cy="30162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Maximizing attention by minimizing clutter.</a:t>
            </a:r>
          </a:p>
        </p:txBody>
      </p:sp>
      <p:pic>
        <p:nvPicPr>
          <p:cNvPr id="5" name="Picture 5" descr="Alexis's syllabus design for first-year English as of Fall 2021. ">
            <a:extLst>
              <a:ext uri="{FF2B5EF4-FFF2-40B4-BE49-F238E27FC236}">
                <a16:creationId xmlns:a16="http://schemas.microsoft.com/office/drawing/2014/main" id="{5F5D5CE3-63DE-43AF-8B94-24C127D364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296" r="2" b="2"/>
          <a:stretch/>
        </p:blipFill>
        <p:spPr>
          <a:xfrm>
            <a:off x="7600890" y="715984"/>
            <a:ext cx="4081805" cy="5531495"/>
          </a:xfrm>
          <a:prstGeom prst="rect">
            <a:avLst/>
          </a:prstGeom>
        </p:spPr>
      </p:pic>
      <p:pic>
        <p:nvPicPr>
          <p:cNvPr id="6" name="Picture 6" descr="Alexis's uninviting 2012 syllabus">
            <a:extLst>
              <a:ext uri="{FF2B5EF4-FFF2-40B4-BE49-F238E27FC236}">
                <a16:creationId xmlns:a16="http://schemas.microsoft.com/office/drawing/2014/main" id="{2E362291-80BD-4A49-A766-44667706E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167" y="727168"/>
            <a:ext cx="4208584" cy="54908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316BAB-D5FD-4BFE-9F9C-888B03A3D677}"/>
              </a:ext>
            </a:extLst>
          </p:cNvPr>
          <p:cNvSpPr txBox="1"/>
          <p:nvPr/>
        </p:nvSpPr>
        <p:spPr>
          <a:xfrm>
            <a:off x="3991709" y="5896706"/>
            <a:ext cx="2743199" cy="646331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First-Year Writing</a:t>
            </a:r>
          </a:p>
          <a:p>
            <a:pPr algn="ctr"/>
            <a:r>
              <a:rPr lang="en-US"/>
              <a:t> Spring 2012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9E54DC-5EA9-4EBE-B11B-7A0182272B2F}"/>
              </a:ext>
            </a:extLst>
          </p:cNvPr>
          <p:cNvSpPr txBox="1"/>
          <p:nvPr/>
        </p:nvSpPr>
        <p:spPr>
          <a:xfrm>
            <a:off x="8387862" y="5896705"/>
            <a:ext cx="2743199" cy="646331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First-Year Writing </a:t>
            </a:r>
          </a:p>
          <a:p>
            <a:pPr algn="ctr"/>
            <a:r>
              <a:rPr lang="en-US"/>
              <a:t>Fall 2021</a:t>
            </a:r>
          </a:p>
        </p:txBody>
      </p:sp>
    </p:spTree>
    <p:extLst>
      <p:ext uri="{BB962C8B-B14F-4D97-AF65-F5344CB8AC3E}">
        <p14:creationId xmlns:p14="http://schemas.microsoft.com/office/powerpoint/2010/main" val="1999552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DBAD4-CA8E-4A37-A91C-CF0FBC51C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E5E45-4493-4543-9227-45EA8CE7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749025"/>
            <a:ext cx="1733423" cy="1934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/>
              <a:t>Jenny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96FED-6D6D-4CF3-96D6-4A113FE13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67" y="1458070"/>
            <a:ext cx="1662921" cy="30162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Use color and streamlined layout to optimize clarity and invite engagement.</a:t>
            </a:r>
          </a:p>
        </p:txBody>
      </p:sp>
      <p:pic>
        <p:nvPicPr>
          <p:cNvPr id="27" name="Picture 27" descr="Graphical user interface&#10;&#10;Description automatically generated">
            <a:extLst>
              <a:ext uri="{FF2B5EF4-FFF2-40B4-BE49-F238E27FC236}">
                <a16:creationId xmlns:a16="http://schemas.microsoft.com/office/drawing/2014/main" id="{313CA9E9-CFBC-4E08-A40C-4BAEA0DB95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94" t="587" r="-1326" b="4399"/>
          <a:stretch/>
        </p:blipFill>
        <p:spPr>
          <a:xfrm>
            <a:off x="6957443" y="796925"/>
            <a:ext cx="4541246" cy="5475130"/>
          </a:xfrm>
        </p:spPr>
      </p:pic>
      <p:pic>
        <p:nvPicPr>
          <p:cNvPr id="28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5592B044-6350-4DBC-9AFB-48E6F91F4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796738"/>
            <a:ext cx="4229100" cy="547407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14D0F86-8E3C-4018-A231-6580991E323F}"/>
              </a:ext>
            </a:extLst>
          </p:cNvPr>
          <p:cNvSpPr txBox="1"/>
          <p:nvPr/>
        </p:nvSpPr>
        <p:spPr>
          <a:xfrm>
            <a:off x="3133560" y="5992675"/>
            <a:ext cx="2743199" cy="646331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First-Year Writing</a:t>
            </a:r>
          </a:p>
          <a:p>
            <a:pPr algn="ctr"/>
            <a:r>
              <a:rPr lang="en-US"/>
              <a:t> Fall 2019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42306B-03D3-4429-9AB7-5C216176CF47}"/>
              </a:ext>
            </a:extLst>
          </p:cNvPr>
          <p:cNvSpPr txBox="1"/>
          <p:nvPr/>
        </p:nvSpPr>
        <p:spPr>
          <a:xfrm>
            <a:off x="7857960" y="5992675"/>
            <a:ext cx="2743199" cy="646331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First-Year Writing</a:t>
            </a:r>
          </a:p>
          <a:p>
            <a:pPr algn="ctr"/>
            <a:r>
              <a:rPr lang="en-US"/>
              <a:t> Fall 2021</a:t>
            </a:r>
          </a:p>
        </p:txBody>
      </p:sp>
    </p:spTree>
    <p:extLst>
      <p:ext uri="{BB962C8B-B14F-4D97-AF65-F5344CB8AC3E}">
        <p14:creationId xmlns:p14="http://schemas.microsoft.com/office/powerpoint/2010/main" val="150675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7A7C490-FB0D-4946-BDB7-1CF2F58DA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55898E-1D0B-453B-A8AB-E169E93C0E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solidFill>
            <a:schemeClr val="bg2">
              <a:lumMod val="9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E5E45-4493-4543-9227-45EA8CE75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6117661" cy="23342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Jackie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F96FED-6D6D-4CF3-96D6-4A113FE13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5379" y="2052676"/>
            <a:ext cx="2791622" cy="17527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Invite interactivity and set course tone through design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70C95CB1-2304-4965-B75C-1C6CA40A1E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1" b="2160"/>
          <a:stretch/>
        </p:blipFill>
        <p:spPr>
          <a:xfrm>
            <a:off x="7727202" y="973670"/>
            <a:ext cx="4008157" cy="5100175"/>
          </a:xfrm>
          <a:prstGeom prst="rect">
            <a:avLst/>
          </a:prstGeom>
        </p:spPr>
      </p:pic>
      <p:pic>
        <p:nvPicPr>
          <p:cNvPr id="6" name="Picture 6" descr="Text, letter&#10;&#10;Description automatically generated">
            <a:extLst>
              <a:ext uri="{FF2B5EF4-FFF2-40B4-BE49-F238E27FC236}">
                <a16:creationId xmlns:a16="http://schemas.microsoft.com/office/drawing/2014/main" id="{6668390A-21CF-4225-8F71-AE18AEB6D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476" y="971731"/>
            <a:ext cx="3893388" cy="5058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9ECA6-7165-4A52-B870-66751941A86F}"/>
              </a:ext>
            </a:extLst>
          </p:cNvPr>
          <p:cNvSpPr txBox="1"/>
          <p:nvPr/>
        </p:nvSpPr>
        <p:spPr>
          <a:xfrm>
            <a:off x="3847935" y="6011725"/>
            <a:ext cx="2743199" cy="646331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First-Year Writing</a:t>
            </a:r>
          </a:p>
          <a:p>
            <a:pPr algn="ctr"/>
            <a:r>
              <a:rPr lang="en-US"/>
              <a:t> Spring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C79516-6C96-4E02-99BE-68B43AC79797}"/>
              </a:ext>
            </a:extLst>
          </p:cNvPr>
          <p:cNvSpPr txBox="1"/>
          <p:nvPr/>
        </p:nvSpPr>
        <p:spPr>
          <a:xfrm>
            <a:off x="7724071" y="6063483"/>
            <a:ext cx="2743199" cy="646331"/>
          </a:xfrm>
          <a:prstGeom prst="rect">
            <a:avLst/>
          </a:prstGeom>
          <a:solidFill>
            <a:srgbClr val="FFC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/>
              <a:t>First-Year Writing</a:t>
            </a:r>
          </a:p>
          <a:p>
            <a:pPr algn="ctr"/>
            <a:r>
              <a:rPr lang="en-US"/>
              <a:t> Fall 2021</a:t>
            </a:r>
          </a:p>
        </p:txBody>
      </p:sp>
    </p:spTree>
    <p:extLst>
      <p:ext uri="{BB962C8B-B14F-4D97-AF65-F5344CB8AC3E}">
        <p14:creationId xmlns:p14="http://schemas.microsoft.com/office/powerpoint/2010/main" val="200524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2C23BBC-103D-4476-9F76-74C5151DD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4" r="-56" b="8641"/>
          <a:stretch/>
        </p:blipFill>
        <p:spPr>
          <a:xfrm>
            <a:off x="-1157634" y="58625"/>
            <a:ext cx="13159384" cy="6695355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67B3E2DB-180D-4752-BBB6-987822D6B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944761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311A3-E5D2-4BC0-8280-B38037C40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0743" y="971397"/>
            <a:ext cx="4331531" cy="463443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FFFFFF"/>
                </a:solidFill>
              </a:rPr>
              <a:t>Premise 1</a:t>
            </a:r>
            <a:br>
              <a:rPr lang="en-US" sz="3600"/>
            </a:br>
            <a:r>
              <a:rPr lang="en-US" sz="3600">
                <a:solidFill>
                  <a:srgbClr val="FFFFFF"/>
                </a:solidFill>
              </a:rPr>
              <a:t>We want students to read the syllabus </a:t>
            </a:r>
            <a:br>
              <a:rPr lang="en-US" sz="2600"/>
            </a:br>
            <a:br>
              <a:rPr lang="en-US" sz="2600"/>
            </a:br>
            <a:r>
              <a:rPr lang="en-US" sz="2600">
                <a:solidFill>
                  <a:srgbClr val="FFFFFF"/>
                </a:solidFill>
              </a:rPr>
              <a:t>(and who reads terms of service agreements?)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9321" y="508090"/>
            <a:ext cx="611481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3162D-EB02-4BAE-9BAC-D7D4F3A22385}"/>
              </a:ext>
            </a:extLst>
          </p:cNvPr>
          <p:cNvSpPr txBox="1"/>
          <p:nvPr/>
        </p:nvSpPr>
        <p:spPr>
          <a:xfrm>
            <a:off x="9561310" y="6657945"/>
            <a:ext cx="2627642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46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FC6B-E4BE-40D6-A752-3710000B6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2542" y="1766414"/>
            <a:ext cx="2335133" cy="2279979"/>
          </a:xfrm>
        </p:spPr>
        <p:txBody>
          <a:bodyPr/>
          <a:lstStyle/>
          <a:p>
            <a:r>
              <a:rPr lang="en-US"/>
              <a:t>Tactic: </a:t>
            </a:r>
          </a:p>
          <a:p>
            <a:r>
              <a:rPr lang="en-US"/>
              <a:t>Create a visually interesting document</a:t>
            </a:r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8CDD41C-2D90-4C0D-8662-4DDAAFFF1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93791"/>
            <a:ext cx="4109048" cy="5343589"/>
          </a:xfrm>
          <a:prstGeom prst="rect">
            <a:avLst/>
          </a:prstGeom>
        </p:spPr>
      </p:pic>
      <p:pic>
        <p:nvPicPr>
          <p:cNvPr id="2" name="Picture 4" descr="Text&#10;&#10;Description automatically generated">
            <a:extLst>
              <a:ext uri="{FF2B5EF4-FFF2-40B4-BE49-F238E27FC236}">
                <a16:creationId xmlns:a16="http://schemas.microsoft.com/office/drawing/2014/main" id="{D4F01DC3-CA8B-4E75-B4F3-3DE7722E3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425" y="939613"/>
            <a:ext cx="4067175" cy="526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8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22D56-96D4-4509-B091-6C04B050CD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Tactic: </a:t>
            </a:r>
          </a:p>
          <a:p>
            <a:r>
              <a:rPr lang="en-US"/>
              <a:t>Design to invite rather than intimidate</a:t>
            </a:r>
          </a:p>
        </p:txBody>
      </p:sp>
      <p:pic>
        <p:nvPicPr>
          <p:cNvPr id="4" name="Picture 4" descr="Cover page of Alexis's Enl-101 syllabus, which invites students' attention by using white space, columns, color, and a table of contents, to make for an easy-reading experience">
            <a:extLst>
              <a:ext uri="{FF2B5EF4-FFF2-40B4-BE49-F238E27FC236}">
                <a16:creationId xmlns:a16="http://schemas.microsoft.com/office/drawing/2014/main" id="{DEE6242D-C65A-4E55-92E8-C56D454F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69" y="890991"/>
            <a:ext cx="4426776" cy="56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1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1EDC21-3D08-490A-844B-25347DAF1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70895-1F38-407F-9609-8D5255FE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10399143" cy="490224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>
                <a:solidFill>
                  <a:srgbClr val="000000"/>
                </a:solidFill>
              </a:rPr>
              <a:t>"Convincing students they will succeed at college-level work is difficult, particularly because professors' expertise can be </a:t>
            </a:r>
            <a:r>
              <a:rPr lang="en-US">
                <a:solidFill>
                  <a:srgbClr val="000000"/>
                </a:solidFill>
                <a:highlight>
                  <a:srgbClr val="FFFF00"/>
                </a:highlight>
              </a:rPr>
              <a:t>immensely intimidating</a:t>
            </a:r>
            <a:r>
              <a:rPr lang="en-US">
                <a:solidFill>
                  <a:srgbClr val="000000"/>
                </a:solidFill>
              </a:rPr>
              <a:t> to students."</a:t>
            </a:r>
            <a:br>
              <a:rPr lang="en-US">
                <a:solidFill>
                  <a:srgbClr val="000000"/>
                </a:solidFill>
              </a:rPr>
            </a:br>
            <a:endParaRPr lang="en-US" sz="1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8E3E9-D339-4D8D-9287-10D0B441F163}"/>
              </a:ext>
            </a:extLst>
          </p:cNvPr>
          <p:cNvSpPr txBox="1"/>
          <p:nvPr/>
        </p:nvSpPr>
        <p:spPr>
          <a:xfrm>
            <a:off x="4448400" y="5660400"/>
            <a:ext cx="7231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600" b="1"/>
              <a:t>Rebecca C. Cox. </a:t>
            </a:r>
            <a:r>
              <a:rPr lang="en-US" sz="1600" b="1" i="1"/>
              <a:t>The College Fear Factor: How Students and Professors Misunderstand One Another</a:t>
            </a:r>
            <a:r>
              <a:rPr lang="en-US" sz="1600" b="1"/>
              <a:t>. Harvard UP, 2009 </a:t>
            </a:r>
            <a:r>
              <a:rPr lang="en-US" sz="1600"/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864976617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AnalogousFromDarkSeedLeftStep">
      <a:dk1>
        <a:srgbClr val="000000"/>
      </a:dk1>
      <a:lt1>
        <a:srgbClr val="FFFFFF"/>
      </a:lt1>
      <a:dk2>
        <a:srgbClr val="321C1C"/>
      </a:dk2>
      <a:lt2>
        <a:srgbClr val="F0F2F3"/>
      </a:lt2>
      <a:accent1>
        <a:srgbClr val="E76329"/>
      </a:accent1>
      <a:accent2>
        <a:srgbClr val="D5172C"/>
      </a:accent2>
      <a:accent3>
        <a:srgbClr val="E7298D"/>
      </a:accent3>
      <a:accent4>
        <a:srgbClr val="D517CA"/>
      </a:accent4>
      <a:accent5>
        <a:srgbClr val="A229E7"/>
      </a:accent5>
      <a:accent6>
        <a:srgbClr val="512AD8"/>
      </a:accent6>
      <a:hlink>
        <a:srgbClr val="A63FBF"/>
      </a:hlink>
      <a:folHlink>
        <a:srgbClr val="7F7F7F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GestaltVTI</vt:lpstr>
      <vt:lpstr>Tour My Course:    The Syllabus Edition </vt:lpstr>
      <vt:lpstr>Panel Introductions &amp; our syllabus journey</vt:lpstr>
      <vt:lpstr>Alexis</vt:lpstr>
      <vt:lpstr>Jenny</vt:lpstr>
      <vt:lpstr>Jackie</vt:lpstr>
      <vt:lpstr>Premise 1 We want students to read the syllabus   (and who reads terms of service agreements?)</vt:lpstr>
      <vt:lpstr>PowerPoint Presentation</vt:lpstr>
      <vt:lpstr>PowerPoint Presentation</vt:lpstr>
      <vt:lpstr>"Convincing students they will succeed at college-level work is difficult, particularly because professors' expertise can be immensely intimidating to students." </vt:lpstr>
      <vt:lpstr>PowerPoint Presentation</vt:lpstr>
      <vt:lpstr>PowerPoint Presentation</vt:lpstr>
      <vt:lpstr>PowerPoint Presentation</vt:lpstr>
      <vt:lpstr>Premise 2 We set our class tone with the syllabus </vt:lpstr>
      <vt:lpstr>PowerPoint Presentation</vt:lpstr>
      <vt:lpstr>PowerPoint Presentation</vt:lpstr>
      <vt:lpstr>PowerPoint Presentation</vt:lpstr>
      <vt:lpstr>Helpful resource  The Accessible Syllabus (a website) https://www.accessiblesyllabus.com/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12</cp:revision>
  <dcterms:created xsi:type="dcterms:W3CDTF">2021-10-18T19:57:12Z</dcterms:created>
  <dcterms:modified xsi:type="dcterms:W3CDTF">2021-10-20T16:52:49Z</dcterms:modified>
</cp:coreProperties>
</file>