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6" r:id="rId1"/>
  </p:sldMasterIdLst>
  <p:notesMasterIdLst>
    <p:notesMasterId r:id="rId13"/>
  </p:notesMasterIdLst>
  <p:sldIdLst>
    <p:sldId id="256" r:id="rId2"/>
    <p:sldId id="260" r:id="rId3"/>
    <p:sldId id="267" r:id="rId4"/>
    <p:sldId id="268" r:id="rId5"/>
    <p:sldId id="295" r:id="rId6"/>
    <p:sldId id="294" r:id="rId7"/>
    <p:sldId id="266" r:id="rId8"/>
    <p:sldId id="279" r:id="rId9"/>
    <p:sldId id="264" r:id="rId10"/>
    <p:sldId id="270" r:id="rId11"/>
    <p:sldId id="293" r:id="rId12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552" autoAdjust="0"/>
  </p:normalViewPr>
  <p:slideViewPr>
    <p:cSldViewPr snapToGrid="0">
      <p:cViewPr varScale="1">
        <p:scale>
          <a:sx n="68" d="100"/>
          <a:sy n="68" d="100"/>
        </p:scale>
        <p:origin x="7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59DD424-52C4-4109-8D4F-CDB00A938982}" type="datetimeFigureOut">
              <a:rPr lang="en-US" smtClean="0"/>
              <a:t>8/23/2019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7072628-87FC-4158-A51C-412B894F8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707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2628-87FC-4158-A51C-412B894F8BC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540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2628-87FC-4158-A51C-412B894F8BC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17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2628-87FC-4158-A51C-412B894F8BC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692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EFAE-B2D0-4A69-A5D0-A8C085C265A1}" type="datetime1">
              <a:rPr lang="en-US" smtClean="0"/>
              <a:t>8/23/2019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r>
              <a:rPr lang="en-US" smtClean="0"/>
              <a:t>Source: Sponsored Projects Website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42137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97BB3-0239-4BDB-9BEC-FD9C979568C0}" type="datetime1">
              <a:rPr lang="en-US" smtClean="0"/>
              <a:t>8/23/2019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Sponsored Projects Website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80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EACF1-02E3-468C-89BF-292D86D8FB5A}" type="datetime1">
              <a:rPr lang="en-US" smtClean="0"/>
              <a:t>8/23/2019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Sponsored Projects Website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604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CD605-B6AC-40AF-A641-47C653B8A32B}" type="datetime1">
              <a:rPr lang="en-US" smtClean="0"/>
              <a:t>8/23/2019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Sponsored Projects Website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9967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21D5-7DD2-4722-B2DB-3FE576E3A06D}" type="datetime1">
              <a:rPr lang="en-US" smtClean="0"/>
              <a:t>8/23/2019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Sponsored Projects Website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878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1773-67E8-4DDB-8CFE-554431884FEA}" type="datetime1">
              <a:rPr lang="en-US" smtClean="0"/>
              <a:t>8/23/2019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Sponsored Projects Website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6878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98EA-158C-4BB8-987A-369188B0626E}" type="datetime1">
              <a:rPr lang="en-US" smtClean="0"/>
              <a:t>8/23/2019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Sponsored Projects Website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53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51974-DD7F-4C45-9CB3-B83078ACD1CC}" type="datetime1">
              <a:rPr lang="en-US" smtClean="0"/>
              <a:t>8/23/2019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Sponsored Projects Website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817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D0BE-8BFF-47BE-A6B2-84895AF7674D}" type="datetime1">
              <a:rPr lang="en-US" smtClean="0"/>
              <a:t>8/23/2019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Sponsored Projects Website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014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42CF-881D-48B4-B189-8795D50CAB82}" type="datetime1">
              <a:rPr lang="en-US" smtClean="0"/>
              <a:t>8/23/2019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Sponsored Projects Website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7C14E8C7-3DCB-424C-9FB4-A7F4FC34F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41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0FE7D-6501-44B8-8EEE-A6626CE83A0F}" type="datetime1">
              <a:rPr lang="en-US" smtClean="0"/>
              <a:t>8/23/2019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Sponsored Projects Website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96726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C1F1-61AC-47C2-B7AE-DAE116B71BE6}" type="datetime1">
              <a:rPr lang="en-US" smtClean="0"/>
              <a:t>8/23/2019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Sponsored Projects Website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13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AC0A6-D19D-4724-B9ED-DA7A236CFB86}" type="datetime1">
              <a:rPr lang="en-US" smtClean="0"/>
              <a:t>8/23/2019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Sponsored Projects Website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297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C0A2B-97A8-45FA-9238-CC5CD3A6C7CA}" type="datetime1">
              <a:rPr lang="en-US" smtClean="0"/>
              <a:t>8/23/2019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Sponsored Projects Website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95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ED749-030E-449B-A7D5-92888EE44D29}" type="datetime1">
              <a:rPr lang="en-US" smtClean="0"/>
              <a:t>8/23/2019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Sponsored Projects Website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7663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DEBE-12FB-44CF-8072-5C83F8868AAB}" type="datetime1">
              <a:rPr lang="en-US" smtClean="0"/>
              <a:t>8/23/2019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Sponsored Projects Website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56611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BA122-AC02-498D-9498-4FFB74F7B7E1}" type="datetime1">
              <a:rPr lang="en-US" smtClean="0"/>
              <a:t>8/23/2019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Sponsored Projects Website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71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5FAEB84-93F4-47F1-8027-5A177C7307E7}" type="datetime1">
              <a:rPr lang="en-US" smtClean="0"/>
              <a:t>8/23/2019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smtClean="0"/>
              <a:t>Source: Sponsored Projects Website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C14E8C7-3DCB-424C-9FB4-A7F4FC34F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09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  <p:sldLayoutId id="2147483829" r:id="rId13"/>
    <p:sldLayoutId id="2147483830" r:id="rId14"/>
    <p:sldLayoutId id="2147483831" r:id="rId15"/>
    <p:sldLayoutId id="2147483832" r:id="rId16"/>
    <p:sldLayoutId id="2147483833" r:id="rId17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ecfr.gov/cgi-bin/text-idx?SID=4180c894dab6d225358eaa0cc01f37b6&amp;node=se2.1.200_1400&amp;rgn=div8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Effort Certification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70C0"/>
                </a:solidFill>
              </a:rPr>
              <a:t>What you </a:t>
            </a:r>
            <a:r>
              <a:rPr lang="en-US" sz="3600" dirty="0">
                <a:solidFill>
                  <a:srgbClr val="0070C0"/>
                </a:solidFill>
              </a:rPr>
              <a:t>N</a:t>
            </a:r>
            <a:r>
              <a:rPr lang="en-US" sz="3600" dirty="0" smtClean="0">
                <a:solidFill>
                  <a:srgbClr val="0070C0"/>
                </a:solidFill>
              </a:rPr>
              <a:t>eed </a:t>
            </a:r>
            <a:r>
              <a:rPr lang="en-US" sz="3600" dirty="0">
                <a:solidFill>
                  <a:srgbClr val="0070C0"/>
                </a:solidFill>
              </a:rPr>
              <a:t>t</a:t>
            </a:r>
            <a:r>
              <a:rPr lang="en-US" sz="3600" dirty="0" smtClean="0">
                <a:solidFill>
                  <a:srgbClr val="0070C0"/>
                </a:solidFill>
              </a:rPr>
              <a:t>o </a:t>
            </a:r>
            <a:r>
              <a:rPr lang="en-US" sz="3600" dirty="0">
                <a:solidFill>
                  <a:srgbClr val="0070C0"/>
                </a:solidFill>
              </a:rPr>
              <a:t>K</a:t>
            </a:r>
            <a:r>
              <a:rPr lang="en-US" sz="3600" dirty="0" smtClean="0">
                <a:solidFill>
                  <a:srgbClr val="0070C0"/>
                </a:solidFill>
              </a:rPr>
              <a:t>now</a:t>
            </a:r>
            <a:endParaRPr lang="en-US" sz="3600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81700"/>
            <a:ext cx="1333500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74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55660"/>
            <a:ext cx="10018713" cy="1192695"/>
          </a:xfrm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rgbClr val="0070C0"/>
                </a:solidFill>
              </a:rPr>
              <a:t>How &amp; when </a:t>
            </a:r>
            <a:r>
              <a:rPr lang="en-US" sz="4800" dirty="0">
                <a:solidFill>
                  <a:srgbClr val="0070C0"/>
                </a:solidFill>
              </a:rPr>
              <a:t>d</a:t>
            </a:r>
            <a:r>
              <a:rPr lang="en-US" sz="4800" dirty="0" smtClean="0">
                <a:solidFill>
                  <a:srgbClr val="0070C0"/>
                </a:solidFill>
              </a:rPr>
              <a:t>o </a:t>
            </a:r>
            <a:r>
              <a:rPr lang="en-US" sz="4800" dirty="0">
                <a:solidFill>
                  <a:srgbClr val="0070C0"/>
                </a:solidFill>
              </a:rPr>
              <a:t>I</a:t>
            </a:r>
            <a:r>
              <a:rPr lang="en-US" sz="4800" dirty="0" smtClean="0">
                <a:solidFill>
                  <a:srgbClr val="0070C0"/>
                </a:solidFill>
              </a:rPr>
              <a:t> Certify </a:t>
            </a:r>
            <a:r>
              <a:rPr lang="en-US" sz="4800" dirty="0">
                <a:solidFill>
                  <a:srgbClr val="0070C0"/>
                </a:solidFill>
              </a:rPr>
              <a:t>m</a:t>
            </a:r>
            <a:r>
              <a:rPr lang="en-US" sz="4800" dirty="0" smtClean="0">
                <a:solidFill>
                  <a:srgbClr val="0070C0"/>
                </a:solidFill>
              </a:rPr>
              <a:t>y </a:t>
            </a:r>
            <a:r>
              <a:rPr lang="en-US" sz="4800" dirty="0">
                <a:solidFill>
                  <a:srgbClr val="0070C0"/>
                </a:solidFill>
              </a:rPr>
              <a:t>E</a:t>
            </a:r>
            <a:r>
              <a:rPr lang="en-US" sz="4800" dirty="0" smtClean="0">
                <a:solidFill>
                  <a:srgbClr val="0070C0"/>
                </a:solidFill>
              </a:rPr>
              <a:t>ffort?</a:t>
            </a:r>
            <a:br>
              <a:rPr lang="en-US" sz="4800" dirty="0" smtClean="0">
                <a:solidFill>
                  <a:srgbClr val="0070C0"/>
                </a:solidFill>
              </a:rPr>
            </a:b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333500" y="898497"/>
            <a:ext cx="10018713" cy="411877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 </a:t>
            </a:r>
            <a:r>
              <a:rPr lang="en-US" b="1" dirty="0"/>
              <a:t>The University of Massachusetts system certifies effort using Effort Certification and Reporting Technology (ECRT) </a:t>
            </a:r>
            <a:r>
              <a:rPr lang="en-US" b="1" dirty="0" smtClean="0"/>
              <a:t>system.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For instructions on using ECRT, refer to the PowerPoint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Effort Certification HOW TO </a:t>
            </a:r>
            <a:r>
              <a:rPr lang="en-US" dirty="0" smtClean="0"/>
              <a:t>on the ORA website.</a:t>
            </a:r>
            <a:r>
              <a:rPr lang="en-US" dirty="0"/>
              <a:t> 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UMASSD </a:t>
            </a:r>
            <a:r>
              <a:rPr lang="en-US" dirty="0"/>
              <a:t>certifies effort annually</a:t>
            </a:r>
            <a:r>
              <a:rPr lang="en-US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Certifiers will </a:t>
            </a:r>
            <a:r>
              <a:rPr lang="en-US" dirty="0"/>
              <a:t>receive a system generated email when it is time to </a:t>
            </a:r>
            <a:r>
              <a:rPr lang="en-US" dirty="0" smtClean="0"/>
              <a:t>certify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81700"/>
            <a:ext cx="1333500" cy="87630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Source: ORA Website</a:t>
            </a:r>
          </a:p>
        </p:txBody>
      </p:sp>
    </p:spTree>
    <p:extLst>
      <p:ext uri="{BB962C8B-B14F-4D97-AF65-F5344CB8AC3E}">
        <p14:creationId xmlns:p14="http://schemas.microsoft.com/office/powerpoint/2010/main" val="131309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55660"/>
            <a:ext cx="10018713" cy="1192695"/>
          </a:xfrm>
        </p:spPr>
        <p:txBody>
          <a:bodyPr>
            <a:normAutofit fontScale="90000"/>
          </a:bodyPr>
          <a:lstStyle/>
          <a:p>
            <a:r>
              <a:rPr lang="en-US" sz="4900" dirty="0" smtClean="0">
                <a:solidFill>
                  <a:srgbClr val="0070C0"/>
                </a:solidFill>
              </a:rPr>
              <a:t>What do I do </a:t>
            </a:r>
            <a:r>
              <a:rPr lang="en-US" sz="4900" dirty="0">
                <a:solidFill>
                  <a:srgbClr val="0070C0"/>
                </a:solidFill>
              </a:rPr>
              <a:t>t</a:t>
            </a:r>
            <a:r>
              <a:rPr lang="en-US" sz="4900" dirty="0" smtClean="0">
                <a:solidFill>
                  <a:srgbClr val="0070C0"/>
                </a:solidFill>
              </a:rPr>
              <a:t>he </a:t>
            </a:r>
            <a:r>
              <a:rPr lang="en-US" sz="4900" dirty="0">
                <a:solidFill>
                  <a:srgbClr val="0070C0"/>
                </a:solidFill>
              </a:rPr>
              <a:t>R</a:t>
            </a:r>
            <a:r>
              <a:rPr lang="en-US" sz="4900" dirty="0" smtClean="0">
                <a:solidFill>
                  <a:srgbClr val="0070C0"/>
                </a:solidFill>
              </a:rPr>
              <a:t>est </a:t>
            </a:r>
            <a:r>
              <a:rPr lang="en-US" sz="4900" dirty="0">
                <a:solidFill>
                  <a:srgbClr val="0070C0"/>
                </a:solidFill>
              </a:rPr>
              <a:t>o</a:t>
            </a:r>
            <a:r>
              <a:rPr lang="en-US" sz="4900" dirty="0" smtClean="0">
                <a:solidFill>
                  <a:srgbClr val="0070C0"/>
                </a:solidFill>
              </a:rPr>
              <a:t>f </a:t>
            </a:r>
            <a:r>
              <a:rPr lang="en-US" sz="4900" dirty="0">
                <a:solidFill>
                  <a:srgbClr val="0070C0"/>
                </a:solidFill>
              </a:rPr>
              <a:t>t</a:t>
            </a:r>
            <a:r>
              <a:rPr lang="en-US" sz="4900" dirty="0" smtClean="0">
                <a:solidFill>
                  <a:srgbClr val="0070C0"/>
                </a:solidFill>
              </a:rPr>
              <a:t>he </a:t>
            </a:r>
            <a:r>
              <a:rPr lang="en-US" sz="4900" dirty="0">
                <a:solidFill>
                  <a:srgbClr val="0070C0"/>
                </a:solidFill>
              </a:rPr>
              <a:t>Y</a:t>
            </a:r>
            <a:r>
              <a:rPr lang="en-US" sz="4900" dirty="0" smtClean="0">
                <a:solidFill>
                  <a:srgbClr val="0070C0"/>
                </a:solidFill>
              </a:rPr>
              <a:t>ear?</a:t>
            </a:r>
            <a:r>
              <a:rPr lang="en-US" sz="6000" dirty="0" smtClean="0">
                <a:solidFill>
                  <a:srgbClr val="0070C0"/>
                </a:solidFill>
              </a:rPr>
              <a:t/>
            </a:r>
            <a:br>
              <a:rPr lang="en-US" sz="6000" dirty="0" smtClean="0">
                <a:solidFill>
                  <a:srgbClr val="0070C0"/>
                </a:solidFill>
              </a:rPr>
            </a:b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333500" y="1156996"/>
            <a:ext cx="10018713" cy="482470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81700"/>
            <a:ext cx="1333500" cy="8763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894114" y="1082352"/>
            <a:ext cx="8686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Keep track of your effort.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Review your monthly </a:t>
            </a:r>
            <a:r>
              <a:rPr lang="en-US" sz="2400" dirty="0" smtClean="0"/>
              <a:t>reports and the bimonthly ECRT payroll report  for </a:t>
            </a:r>
            <a:r>
              <a:rPr lang="en-US" sz="2400" dirty="0"/>
              <a:t>any errors or omissions.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Work with your Grant Manager to resolve any discrepancies as soon as detected.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Since we are only certifying once a year we want to be </a:t>
            </a:r>
            <a:r>
              <a:rPr lang="en-US" sz="2400" dirty="0" err="1"/>
              <a:t>PROACTIVE..not</a:t>
            </a:r>
            <a:r>
              <a:rPr lang="en-US" sz="2400" dirty="0"/>
              <a:t> </a:t>
            </a:r>
            <a:r>
              <a:rPr lang="en-US" sz="2400" dirty="0" smtClean="0"/>
              <a:t>REACTIVE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If you have any questions, contact Catherine Palmer at X8965 or cpalmer1@umassd.edu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Source: ORA Website</a:t>
            </a:r>
          </a:p>
        </p:txBody>
      </p:sp>
    </p:spTree>
    <p:extLst>
      <p:ext uri="{BB962C8B-B14F-4D97-AF65-F5344CB8AC3E}">
        <p14:creationId xmlns:p14="http://schemas.microsoft.com/office/powerpoint/2010/main" val="64316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7898" y="83129"/>
            <a:ext cx="10018713" cy="699466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70C0"/>
                </a:solidFill>
              </a:rPr>
              <a:t>What is Effort?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070814" y="1045028"/>
            <a:ext cx="10605797" cy="5327779"/>
          </a:xfrm>
        </p:spPr>
        <p:txBody>
          <a:bodyPr>
            <a:normAutofit fontScale="2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8800" dirty="0"/>
              <a:t>Effort</a:t>
            </a:r>
            <a:r>
              <a:rPr lang="en-US" sz="8000" dirty="0"/>
              <a:t> is the time </a:t>
            </a:r>
            <a:r>
              <a:rPr lang="en-US" sz="8000" dirty="0" smtClean="0"/>
              <a:t>a PI spends </a:t>
            </a:r>
            <a:r>
              <a:rPr lang="en-US" sz="8000" dirty="0"/>
              <a:t>on an activity, expressed as a percentage </a:t>
            </a:r>
            <a:r>
              <a:rPr lang="en-US" sz="8000" dirty="0" smtClean="0"/>
              <a:t>of what the PI spends </a:t>
            </a:r>
            <a:r>
              <a:rPr lang="en-US" sz="8000" dirty="0"/>
              <a:t>on </a:t>
            </a:r>
            <a:r>
              <a:rPr lang="en-US" sz="8000" dirty="0" smtClean="0"/>
              <a:t>their </a:t>
            </a:r>
            <a:r>
              <a:rPr lang="en-US" sz="8000" dirty="0"/>
              <a:t>UMASS Dartmouth job duties.</a:t>
            </a:r>
          </a:p>
          <a:p>
            <a:r>
              <a:rPr lang="en-US" altLang="en-US" sz="8000" dirty="0" smtClean="0"/>
              <a:t>These </a:t>
            </a:r>
            <a:r>
              <a:rPr lang="en-US" altLang="en-US" sz="8000" dirty="0"/>
              <a:t>activities are divided into:</a:t>
            </a:r>
          </a:p>
          <a:p>
            <a:pPr lvl="1"/>
            <a:r>
              <a:rPr lang="en-US" altLang="en-US" sz="8000" dirty="0"/>
              <a:t>Sponsored project </a:t>
            </a:r>
            <a:r>
              <a:rPr lang="en-US" altLang="en-US" sz="8000" dirty="0" smtClean="0"/>
              <a:t>activities</a:t>
            </a:r>
          </a:p>
          <a:p>
            <a:pPr lvl="2">
              <a:lnSpc>
                <a:spcPct val="90000"/>
              </a:lnSpc>
            </a:pPr>
            <a:r>
              <a:rPr lang="en-US" altLang="en-US" sz="8000" dirty="0"/>
              <a:t>Federal grants or contracts (e.g. NIH, NSF, DOD)</a:t>
            </a:r>
          </a:p>
          <a:p>
            <a:pPr lvl="2">
              <a:lnSpc>
                <a:spcPct val="90000"/>
              </a:lnSpc>
            </a:pPr>
            <a:r>
              <a:rPr lang="en-US" altLang="en-US" sz="8000" dirty="0"/>
              <a:t>Non-federal research projects </a:t>
            </a:r>
            <a:r>
              <a:rPr lang="en-US" altLang="en-US" sz="8000" dirty="0" smtClean="0"/>
              <a:t>(e.g. state, local or private)</a:t>
            </a:r>
            <a:endParaRPr lang="en-US" altLang="en-US" sz="8000" dirty="0"/>
          </a:p>
          <a:p>
            <a:pPr lvl="1"/>
            <a:r>
              <a:rPr lang="en-US" altLang="en-US" sz="8000" dirty="0" smtClean="0"/>
              <a:t>Non-sponsored </a:t>
            </a:r>
            <a:r>
              <a:rPr lang="en-US" altLang="en-US" sz="8000" dirty="0"/>
              <a:t>activities, such as:</a:t>
            </a:r>
          </a:p>
          <a:p>
            <a:pPr lvl="2"/>
            <a:r>
              <a:rPr lang="en-US" altLang="en-US" sz="8000" dirty="0"/>
              <a:t>Administration, including duties as chair, dean, etc.</a:t>
            </a:r>
          </a:p>
          <a:p>
            <a:pPr lvl="2"/>
            <a:r>
              <a:rPr lang="en-US" altLang="en-US" sz="8000" dirty="0" smtClean="0"/>
              <a:t>Teaching</a:t>
            </a:r>
            <a:endParaRPr lang="en-US" altLang="en-US" sz="8000" dirty="0"/>
          </a:p>
          <a:p>
            <a:pPr lvl="2"/>
            <a:r>
              <a:rPr lang="en-US" altLang="en-US" sz="8000" dirty="0"/>
              <a:t>Research without external funding</a:t>
            </a:r>
          </a:p>
          <a:p>
            <a:pPr lvl="2"/>
            <a:r>
              <a:rPr lang="en-US" altLang="en-US" sz="8000" dirty="0"/>
              <a:t>Public service and </a:t>
            </a:r>
            <a:r>
              <a:rPr lang="en-US" altLang="en-US" sz="8000" dirty="0" smtClean="0"/>
              <a:t>outreach</a:t>
            </a:r>
            <a:endParaRPr lang="en-US" altLang="en-US" sz="8000" dirty="0"/>
          </a:p>
          <a:p>
            <a:pPr lvl="2"/>
            <a:r>
              <a:rPr lang="en-US" altLang="en-US" sz="8000" dirty="0" smtClean="0"/>
              <a:t>Serving on University committees</a:t>
            </a:r>
          </a:p>
          <a:p>
            <a:pPr lvl="2"/>
            <a:r>
              <a:rPr lang="en-US" altLang="en-US" sz="8000" dirty="0" smtClean="0"/>
              <a:t>Attending general departmental faculty meetings</a:t>
            </a:r>
            <a:endParaRPr lang="en-US" altLang="en-US" sz="8000" dirty="0"/>
          </a:p>
          <a:p>
            <a:pPr marL="0" indent="0">
              <a:buNone/>
            </a:pPr>
            <a:endParaRPr lang="en-US" sz="36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60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3200" dirty="0" smtClean="0">
                <a:solidFill>
                  <a:srgbClr val="0070C0"/>
                </a:solidFill>
              </a:rPr>
              <a:t>    </a:t>
            </a:r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81700"/>
            <a:ext cx="1333500" cy="876300"/>
          </a:xfrm>
          <a:prstGeom prst="rect">
            <a:avLst/>
          </a:prstGeom>
        </p:spPr>
      </p:pic>
      <p:graphicFrame>
        <p:nvGraphicFramePr>
          <p:cNvPr id="7" name="Object 5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4005680"/>
              </p:ext>
            </p:extLst>
          </p:nvPr>
        </p:nvGraphicFramePr>
        <p:xfrm>
          <a:off x="9367478" y="3581175"/>
          <a:ext cx="19050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4" name="Clip" r:id="rId5" imgW="5783263" imgH="4427538" progId="MS_ClipArt_Gallery.2">
                  <p:embed/>
                </p:oleObj>
              </mc:Choice>
              <mc:Fallback>
                <p:oleObj name="Clip" r:id="rId5" imgW="5783263" imgH="4427538" progId="MS_ClipArt_Gallery.2">
                  <p:embed/>
                  <p:pic>
                    <p:nvPicPr>
                      <p:cNvPr id="13317" name="Object 5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7478" y="3581175"/>
                        <a:ext cx="19050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Source: ORA Website</a:t>
            </a:r>
          </a:p>
        </p:txBody>
      </p:sp>
    </p:spTree>
    <p:extLst>
      <p:ext uri="{BB962C8B-B14F-4D97-AF65-F5344CB8AC3E}">
        <p14:creationId xmlns:p14="http://schemas.microsoft.com/office/powerpoint/2010/main" val="199711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7898" y="83128"/>
            <a:ext cx="10018713" cy="1230283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70C0"/>
                </a:solidFill>
              </a:rPr>
              <a:t>Examples of Effort Determination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425146" y="1045028"/>
            <a:ext cx="10251465" cy="5439747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/>
              <a:t>If </a:t>
            </a:r>
            <a:r>
              <a:rPr lang="en-US" sz="3600" dirty="0" smtClean="0"/>
              <a:t>the PI works a part-time </a:t>
            </a:r>
            <a:r>
              <a:rPr lang="en-US" sz="3600" dirty="0"/>
              <a:t>job, </a:t>
            </a:r>
            <a:r>
              <a:rPr lang="en-US" sz="3600" dirty="0" smtClean="0"/>
              <a:t>their </a:t>
            </a:r>
            <a:r>
              <a:rPr lang="en-US" sz="3600" dirty="0"/>
              <a:t>100% effort corresponds to everything </a:t>
            </a:r>
            <a:r>
              <a:rPr lang="en-US" sz="3600" dirty="0" smtClean="0"/>
              <a:t>they </a:t>
            </a:r>
            <a:r>
              <a:rPr lang="en-US" sz="3600" dirty="0"/>
              <a:t>do for that job. So, </a:t>
            </a:r>
            <a:r>
              <a:rPr lang="en-US" sz="3600" dirty="0" smtClean="0"/>
              <a:t>the part-time effort </a:t>
            </a:r>
            <a:r>
              <a:rPr lang="en-US" sz="3600" dirty="0"/>
              <a:t>= 100% </a:t>
            </a:r>
            <a:r>
              <a:rPr lang="en-US" sz="3600" dirty="0" smtClean="0"/>
              <a:t>UMASSD Effort</a:t>
            </a:r>
          </a:p>
          <a:p>
            <a:r>
              <a:rPr lang="en-US" sz="3600" dirty="0"/>
              <a:t>If </a:t>
            </a:r>
            <a:r>
              <a:rPr lang="en-US" sz="3600" dirty="0" smtClean="0"/>
              <a:t>the PI works full-time, their </a:t>
            </a:r>
            <a:r>
              <a:rPr lang="en-US" sz="3600" dirty="0"/>
              <a:t>100% effort corresponds to all the activities for which the </a:t>
            </a:r>
            <a:r>
              <a:rPr lang="en-US" sz="3600" dirty="0" smtClean="0"/>
              <a:t>UMASSD </a:t>
            </a:r>
            <a:r>
              <a:rPr lang="en-US" sz="3600" dirty="0"/>
              <a:t>compensates </a:t>
            </a:r>
            <a:r>
              <a:rPr lang="en-US" sz="3600" dirty="0" smtClean="0"/>
              <a:t>them </a:t>
            </a:r>
            <a:r>
              <a:rPr lang="en-US" sz="3600" dirty="0"/>
              <a:t>during that time</a:t>
            </a:r>
            <a:r>
              <a:rPr lang="en-US" sz="3600" dirty="0" smtClean="0"/>
              <a:t>.</a:t>
            </a:r>
          </a:p>
          <a:p>
            <a:pPr marL="0" indent="0">
              <a:buNone/>
            </a:pPr>
            <a:endParaRPr lang="en-US" altLang="en-US" sz="3600" dirty="0" smtClean="0"/>
          </a:p>
          <a:p>
            <a:pPr marL="0" indent="0">
              <a:buNone/>
            </a:pPr>
            <a:r>
              <a:rPr lang="en-US" altLang="en-US" sz="3600" dirty="0"/>
              <a:t/>
            </a:r>
            <a:br>
              <a:rPr lang="en-US" altLang="en-US" sz="3600" dirty="0"/>
            </a:br>
            <a:endParaRPr lang="en-US" altLang="en-US" sz="3600" dirty="0"/>
          </a:p>
          <a:p>
            <a:pPr marL="0" indent="0">
              <a:buNone/>
            </a:pPr>
            <a:endParaRPr lang="en-US" sz="32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60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3200" dirty="0" smtClean="0">
                <a:solidFill>
                  <a:srgbClr val="0070C0"/>
                </a:solidFill>
              </a:rPr>
              <a:t>    </a:t>
            </a:r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81700"/>
            <a:ext cx="1333500" cy="8763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3</a:t>
            </a:fld>
            <a:endParaRPr lang="en-US"/>
          </a:p>
        </p:txBody>
      </p:sp>
      <p:pic>
        <p:nvPicPr>
          <p:cNvPr id="7" name="Picture 6" descr="Original file ‎ (SVG file, nominally 48 × 48 pixels, file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8238" y="4226010"/>
            <a:ext cx="2115012" cy="2022389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Source: ORA Website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29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7898" y="83128"/>
            <a:ext cx="10018713" cy="1230283"/>
          </a:xfrm>
        </p:spPr>
        <p:txBody>
          <a:bodyPr>
            <a:normAutofit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Activities NOT Included in </a:t>
            </a:r>
            <a:r>
              <a:rPr lang="en-US" altLang="en-US" sz="3600" dirty="0" smtClean="0">
                <a:solidFill>
                  <a:srgbClr val="0070C0"/>
                </a:solidFill>
              </a:rPr>
              <a:t>a PI’s </a:t>
            </a:r>
            <a:r>
              <a:rPr lang="en-US" altLang="en-US" sz="3600" dirty="0">
                <a:solidFill>
                  <a:srgbClr val="0070C0"/>
                </a:solidFill>
              </a:rPr>
              <a:t>100% UMASS Effort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070814" y="1045029"/>
            <a:ext cx="10605797" cy="4632564"/>
          </a:xfrm>
        </p:spPr>
        <p:txBody>
          <a:bodyPr>
            <a:normAutofit fontScale="62500" lnSpcReduction="20000"/>
          </a:bodyPr>
          <a:lstStyle/>
          <a:p>
            <a:r>
              <a:rPr lang="en-US" altLang="en-US" sz="3200" dirty="0"/>
              <a:t>Outside </a:t>
            </a:r>
            <a:r>
              <a:rPr lang="en-US" altLang="en-US" sz="3200" dirty="0" smtClean="0"/>
              <a:t>consulting</a:t>
            </a:r>
          </a:p>
          <a:p>
            <a:r>
              <a:rPr lang="en-US" altLang="en-US" sz="3200" dirty="0" smtClean="0"/>
              <a:t>Continuing Education Courses</a:t>
            </a:r>
            <a:endParaRPr lang="en-US" altLang="en-US" sz="3200" dirty="0"/>
          </a:p>
          <a:p>
            <a:r>
              <a:rPr lang="en-US" altLang="en-US" sz="3200" dirty="0"/>
              <a:t>Serving on </a:t>
            </a:r>
            <a:r>
              <a:rPr lang="en-US" altLang="en-US" sz="3200" dirty="0" smtClean="0"/>
              <a:t>a </a:t>
            </a:r>
            <a:r>
              <a:rPr lang="en-US" altLang="en-US" sz="3200" dirty="0"/>
              <a:t>NIH </a:t>
            </a:r>
            <a:r>
              <a:rPr lang="en-US" altLang="en-US" sz="3200" dirty="0" smtClean="0"/>
              <a:t>study </a:t>
            </a:r>
            <a:r>
              <a:rPr lang="en-US" altLang="en-US" sz="3200" dirty="0"/>
              <a:t>or </a:t>
            </a:r>
            <a:r>
              <a:rPr lang="en-US" altLang="en-US" sz="3200" dirty="0" smtClean="0"/>
              <a:t>a </a:t>
            </a:r>
            <a:r>
              <a:rPr lang="en-US" altLang="en-US" sz="3200" dirty="0"/>
              <a:t>NSF peer review </a:t>
            </a:r>
            <a:r>
              <a:rPr lang="en-US" altLang="en-US" sz="3200" dirty="0" smtClean="0"/>
              <a:t>panel</a:t>
            </a:r>
          </a:p>
          <a:p>
            <a:r>
              <a:rPr lang="en-US" altLang="en-US" sz="3200" dirty="0" smtClean="0"/>
              <a:t>Peer review of manuscripts</a:t>
            </a:r>
          </a:p>
          <a:p>
            <a:r>
              <a:rPr lang="en-US" altLang="en-US" sz="3200" dirty="0" smtClean="0"/>
              <a:t>Leadership in professional societies</a:t>
            </a:r>
          </a:p>
          <a:p>
            <a:r>
              <a:rPr lang="en-US" sz="3200" dirty="0"/>
              <a:t>Volunteer community or public service not directly related to UMD </a:t>
            </a:r>
            <a:r>
              <a:rPr lang="en-US" sz="3200" dirty="0" smtClean="0"/>
              <a:t>effort</a:t>
            </a:r>
          </a:p>
          <a:p>
            <a:r>
              <a:rPr lang="en-US" altLang="en-US" sz="3200" dirty="0" smtClean="0"/>
              <a:t>Unpaid absences</a:t>
            </a:r>
          </a:p>
          <a:p>
            <a:r>
              <a:rPr lang="en-US" altLang="en-US" sz="3200" dirty="0" smtClean="0"/>
              <a:t>Other duties as listed on the ORA website.</a:t>
            </a:r>
            <a:endParaRPr lang="en-US" altLang="en-US" sz="3200" dirty="0"/>
          </a:p>
          <a:p>
            <a:pPr marL="0" indent="0">
              <a:buNone/>
            </a:pPr>
            <a:endParaRPr lang="en-US" sz="32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60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3200" dirty="0" smtClean="0">
                <a:solidFill>
                  <a:srgbClr val="0070C0"/>
                </a:solidFill>
              </a:rPr>
              <a:t>    </a:t>
            </a:r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81700"/>
            <a:ext cx="1333500" cy="876300"/>
          </a:xfrm>
          <a:prstGeom prst="rect">
            <a:avLst/>
          </a:prstGeom>
        </p:spPr>
      </p:pic>
      <p:pic>
        <p:nvPicPr>
          <p:cNvPr id="4" name="Picture 3" descr="Rapat Penyegaran Anggota Bumdes LKM Desa Senaru - Website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6302" y="4852086"/>
            <a:ext cx="2479715" cy="1396314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Source: ORA Website</a:t>
            </a:r>
          </a:p>
        </p:txBody>
      </p:sp>
    </p:spTree>
    <p:extLst>
      <p:ext uri="{BB962C8B-B14F-4D97-AF65-F5344CB8AC3E}">
        <p14:creationId xmlns:p14="http://schemas.microsoft.com/office/powerpoint/2010/main" val="98467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7898" y="83128"/>
            <a:ext cx="10018713" cy="897175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70C0"/>
                </a:solidFill>
              </a:rPr>
              <a:t>What is a Sponsored Project ?</a:t>
            </a:r>
            <a:endParaRPr lang="en-US" sz="3600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81700"/>
            <a:ext cx="1333500" cy="8763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5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45275" y="1960606"/>
            <a:ext cx="808131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A Sponsored Project is activity that is funded by a grant, contract or cooperative agreement which includes: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dirty="0"/>
              <a:t>a</a:t>
            </a:r>
            <a:r>
              <a:rPr lang="en-US" sz="2000" dirty="0" smtClean="0"/>
              <a:t> scope of work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dirty="0" smtClean="0"/>
              <a:t>a specific budget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dirty="0"/>
              <a:t>s</a:t>
            </a:r>
            <a:r>
              <a:rPr lang="en-US" sz="2000" dirty="0" smtClean="0"/>
              <a:t>pecified terms and conditions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Sponsored Projects requires detailed financial accountability and compliance with the sponsor’s terms and conditions.</a:t>
            </a:r>
          </a:p>
          <a:p>
            <a:pPr lvl="1"/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Source: ORA Website</a:t>
            </a:r>
          </a:p>
        </p:txBody>
      </p:sp>
    </p:spTree>
    <p:extLst>
      <p:ext uri="{BB962C8B-B14F-4D97-AF65-F5344CB8AC3E}">
        <p14:creationId xmlns:p14="http://schemas.microsoft.com/office/powerpoint/2010/main" val="22097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7898" y="83128"/>
            <a:ext cx="10018713" cy="961901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70C0"/>
                </a:solidFill>
              </a:rPr>
              <a:t>What is Effort Certification?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466335" y="1136823"/>
            <a:ext cx="10210276" cy="18452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It is UMASS’s means of providing assurance to sponsors that a PI has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d</a:t>
            </a:r>
            <a:r>
              <a:rPr lang="en-US" dirty="0" smtClean="0">
                <a:solidFill>
                  <a:srgbClr val="0070C0"/>
                </a:solidFill>
              </a:rPr>
              <a:t>evoted the effort to the project at a level that corresponds with how you were paid from the project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h</a:t>
            </a:r>
            <a:r>
              <a:rPr lang="en-US" dirty="0" smtClean="0">
                <a:solidFill>
                  <a:srgbClr val="0070C0"/>
                </a:solidFill>
              </a:rPr>
              <a:t>as met their commitments to the project ( regardless of sponsored provided salary support).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81700"/>
            <a:ext cx="1333500" cy="8763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845245" y="3524741"/>
            <a:ext cx="1645920" cy="164592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Effort is</a:t>
            </a:r>
          </a:p>
          <a:p>
            <a:pPr algn="ctr"/>
            <a:r>
              <a:rPr lang="en-US" dirty="0" smtClean="0"/>
              <a:t>committed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038640" y="3609726"/>
            <a:ext cx="1645920" cy="164592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Salary is </a:t>
            </a:r>
          </a:p>
          <a:p>
            <a:pPr algn="ctr"/>
            <a:r>
              <a:rPr lang="en-US" dirty="0" smtClean="0"/>
              <a:t>Charged</a:t>
            </a:r>
          </a:p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010536" y="3620538"/>
            <a:ext cx="1645920" cy="164592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Effort is certified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3907768" y="4165009"/>
            <a:ext cx="978408" cy="484632"/>
          </a:xfrm>
          <a:prstGeom prst="rightArrow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6843565" y="4307065"/>
            <a:ext cx="978408" cy="484632"/>
          </a:xfrm>
          <a:prstGeom prst="rightArrow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Source: ORA Website</a:t>
            </a:r>
          </a:p>
        </p:txBody>
      </p:sp>
    </p:spTree>
    <p:extLst>
      <p:ext uri="{BB962C8B-B14F-4D97-AF65-F5344CB8AC3E}">
        <p14:creationId xmlns:p14="http://schemas.microsoft.com/office/powerpoint/2010/main" val="218361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55660"/>
            <a:ext cx="10018713" cy="1192695"/>
          </a:xfrm>
        </p:spPr>
        <p:txBody>
          <a:bodyPr>
            <a:normAutofit fontScale="90000"/>
          </a:bodyPr>
          <a:lstStyle/>
          <a:p>
            <a:r>
              <a:rPr lang="en-US" sz="4900" dirty="0" smtClean="0">
                <a:solidFill>
                  <a:srgbClr val="0070C0"/>
                </a:solidFill>
              </a:rPr>
              <a:t>Who Must </a:t>
            </a:r>
            <a:r>
              <a:rPr lang="en-US" sz="4900" dirty="0">
                <a:solidFill>
                  <a:srgbClr val="0070C0"/>
                </a:solidFill>
              </a:rPr>
              <a:t>C</a:t>
            </a:r>
            <a:r>
              <a:rPr lang="en-US" sz="4900" dirty="0" smtClean="0">
                <a:solidFill>
                  <a:srgbClr val="0070C0"/>
                </a:solidFill>
              </a:rPr>
              <a:t>ertify?</a:t>
            </a:r>
            <a:r>
              <a:rPr lang="en-US" sz="6000" dirty="0" smtClean="0">
                <a:solidFill>
                  <a:srgbClr val="0070C0"/>
                </a:solidFill>
              </a:rPr>
              <a:t/>
            </a:r>
            <a:br>
              <a:rPr lang="en-US" sz="6000" dirty="0" smtClean="0">
                <a:solidFill>
                  <a:srgbClr val="0070C0"/>
                </a:solidFill>
              </a:rPr>
            </a:b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333500" y="898497"/>
            <a:ext cx="10018713" cy="4968634"/>
          </a:xfrm>
        </p:spPr>
        <p:txBody>
          <a:bodyPr>
            <a:noAutofit/>
          </a:bodyPr>
          <a:lstStyle/>
          <a:p>
            <a:r>
              <a:rPr lang="en-US" sz="2000" dirty="0"/>
              <a:t>Effort must be certified by a </a:t>
            </a:r>
            <a:r>
              <a:rPr lang="en-US" sz="2000" b="1" dirty="0"/>
              <a:t>responsible person with suitable means of verifying</a:t>
            </a:r>
            <a:r>
              <a:rPr lang="en-US" sz="2000" dirty="0"/>
              <a:t> that the work was performed. This is a federal requirement. It is </a:t>
            </a:r>
            <a:r>
              <a:rPr lang="en-US" sz="2000" b="1" dirty="0"/>
              <a:t>never</a:t>
            </a:r>
            <a:r>
              <a:rPr lang="en-US" sz="2000" dirty="0"/>
              <a:t> acceptable to circumvent this rule.</a:t>
            </a:r>
            <a:endParaRPr lang="en-US" sz="2000" dirty="0" smtClean="0"/>
          </a:p>
          <a:p>
            <a:r>
              <a:rPr lang="en-US" sz="2000" dirty="0" smtClean="0"/>
              <a:t>Each </a:t>
            </a:r>
            <a:r>
              <a:rPr lang="en-US" sz="2000" dirty="0"/>
              <a:t>principal investigator certifies the effort for the professional staff, graduate students, postdoctoral researchers, and classified staff who work on his or her research projects.</a:t>
            </a:r>
            <a:endParaRPr lang="en-US" sz="2000" dirty="0" smtClean="0"/>
          </a:p>
          <a:p>
            <a:r>
              <a:rPr lang="en-US" sz="2000" dirty="0"/>
              <a:t>Sometimes the PI doesn't have a suitable means of verifying the effort for all the people who work on a project - and someone else, like a lab manager, does. In such cases, the PI and the effort coordinator can work together to establish a </a:t>
            </a:r>
            <a:r>
              <a:rPr lang="en-US" sz="2000" b="1" dirty="0"/>
              <a:t>designee's</a:t>
            </a:r>
            <a:r>
              <a:rPr lang="en-US" sz="2000" dirty="0"/>
              <a:t> authorization to certify for project staff members</a:t>
            </a:r>
            <a:r>
              <a:rPr lang="en-US" sz="2000" dirty="0" smtClean="0"/>
              <a:t>.</a:t>
            </a:r>
          </a:p>
          <a:p>
            <a:r>
              <a:rPr lang="en-US" sz="2000" dirty="0"/>
              <a:t>Sometimes a staff person works on multiple projects for two or more PIs. In such cases, each PI certifies the staff persons effort related to the PIs particular project(s).</a:t>
            </a:r>
            <a:endParaRPr lang="en-US" sz="2000" b="1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81700"/>
            <a:ext cx="1333500" cy="8763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Source: ORA Website</a:t>
            </a:r>
          </a:p>
        </p:txBody>
      </p:sp>
    </p:spTree>
    <p:extLst>
      <p:ext uri="{BB962C8B-B14F-4D97-AF65-F5344CB8AC3E}">
        <p14:creationId xmlns:p14="http://schemas.microsoft.com/office/powerpoint/2010/main" val="252123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7898" y="83128"/>
            <a:ext cx="10018713" cy="1230283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70C0"/>
                </a:solidFill>
              </a:rPr>
              <a:t>Keep in Mind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070814" y="1045028"/>
            <a:ext cx="10605797" cy="5611145"/>
          </a:xfrm>
        </p:spPr>
        <p:txBody>
          <a:bodyPr>
            <a:normAutofit fontScale="70000" lnSpcReduction="20000"/>
          </a:bodyPr>
          <a:lstStyle/>
          <a:p>
            <a:r>
              <a:rPr lang="en-US" altLang="en-US" sz="3400" dirty="0" smtClean="0"/>
              <a:t>Effort certification should be a </a:t>
            </a:r>
            <a:r>
              <a:rPr lang="en-US" altLang="en-US" sz="3400" b="1" dirty="0" smtClean="0"/>
              <a:t>reasonable estimate </a:t>
            </a:r>
            <a:r>
              <a:rPr lang="en-US" altLang="en-US" sz="3400" dirty="0" smtClean="0"/>
              <a:t>of how time was expended.</a:t>
            </a:r>
          </a:p>
          <a:p>
            <a:r>
              <a:rPr lang="en-US" sz="3400" dirty="0"/>
              <a:t>The </a:t>
            </a:r>
            <a:r>
              <a:rPr lang="en-US" sz="3400" dirty="0">
                <a:hlinkClick r:id="rId2" tooltip="Uniform Guidance Subpart E §200.430"/>
              </a:rPr>
              <a:t>Uniform Guidance Subpart E §</a:t>
            </a:r>
            <a:r>
              <a:rPr lang="en-US" sz="3400" u="sng" dirty="0">
                <a:solidFill>
                  <a:schemeClr val="accent1">
                    <a:lumMod val="75000"/>
                  </a:schemeClr>
                </a:solidFill>
                <a:hlinkClick r:id="rId2" tooltip="Uniform Guidance Subpart E §200.430"/>
              </a:rPr>
              <a:t>200.430</a:t>
            </a:r>
            <a:r>
              <a:rPr lang="en-US" sz="3400" u="sng" dirty="0">
                <a:solidFill>
                  <a:schemeClr val="accent1">
                    <a:lumMod val="75000"/>
                  </a:schemeClr>
                </a:solidFill>
              </a:rPr>
              <a:t>(c</a:t>
            </a:r>
            <a:r>
              <a:rPr lang="en-US" sz="3400" u="sng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n-US" sz="3400" dirty="0" smtClean="0"/>
              <a:t> states, “It is recognized that teaching, research, service and administration are often inextricably intermingled in an academic setting. When recording salaries and wages charged to Federal awards for IHEs (Institutions of Higher Education) a precise assessment of factors that contribute to costs is therefore not always feasible, nor is it expected.”</a:t>
            </a:r>
            <a:endParaRPr lang="en-US" altLang="en-US" sz="3400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altLang="en-US" sz="3600" dirty="0" smtClean="0"/>
          </a:p>
          <a:p>
            <a:pPr marL="0" indent="0">
              <a:buNone/>
            </a:pPr>
            <a:r>
              <a:rPr lang="en-US" altLang="en-US" sz="3600" dirty="0"/>
              <a:t/>
            </a:r>
            <a:br>
              <a:rPr lang="en-US" altLang="en-US" sz="3600" dirty="0"/>
            </a:br>
            <a:endParaRPr lang="en-US" altLang="en-US" sz="3600" dirty="0"/>
          </a:p>
          <a:p>
            <a:pPr marL="0" indent="0">
              <a:buNone/>
            </a:pPr>
            <a:endParaRPr lang="en-US" sz="32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60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3200" dirty="0" smtClean="0">
                <a:solidFill>
                  <a:srgbClr val="0070C0"/>
                </a:solidFill>
              </a:rPr>
              <a:t>    </a:t>
            </a:r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81700"/>
            <a:ext cx="1333500" cy="8763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Source: ORA Website</a:t>
            </a:r>
          </a:p>
        </p:txBody>
      </p:sp>
    </p:spTree>
    <p:extLst>
      <p:ext uri="{BB962C8B-B14F-4D97-AF65-F5344CB8AC3E}">
        <p14:creationId xmlns:p14="http://schemas.microsoft.com/office/powerpoint/2010/main" val="134844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8146" y="166256"/>
            <a:ext cx="10018713" cy="1030777"/>
          </a:xfrm>
        </p:spPr>
        <p:txBody>
          <a:bodyPr>
            <a:normAutofit fontScale="90000"/>
          </a:bodyPr>
          <a:lstStyle/>
          <a:p>
            <a:r>
              <a:rPr lang="en-US" sz="4800" dirty="0" smtClean="0">
                <a:solidFill>
                  <a:srgbClr val="0070C0"/>
                </a:solidFill>
              </a:rPr>
              <a:t>Why do </a:t>
            </a:r>
            <a:r>
              <a:rPr lang="en-US" sz="4800" dirty="0">
                <a:solidFill>
                  <a:srgbClr val="0070C0"/>
                </a:solidFill>
              </a:rPr>
              <a:t>w</a:t>
            </a:r>
            <a:r>
              <a:rPr lang="en-US" sz="4800" dirty="0" smtClean="0">
                <a:solidFill>
                  <a:srgbClr val="0070C0"/>
                </a:solidFill>
              </a:rPr>
              <a:t>e </a:t>
            </a:r>
            <a:r>
              <a:rPr lang="en-US" sz="4800" dirty="0">
                <a:solidFill>
                  <a:srgbClr val="0070C0"/>
                </a:solidFill>
              </a:rPr>
              <a:t>H</a:t>
            </a:r>
            <a:r>
              <a:rPr lang="en-US" sz="4800" dirty="0" smtClean="0">
                <a:solidFill>
                  <a:srgbClr val="0070C0"/>
                </a:solidFill>
              </a:rPr>
              <a:t>ave </a:t>
            </a:r>
            <a:r>
              <a:rPr lang="en-US" sz="4800" dirty="0">
                <a:solidFill>
                  <a:srgbClr val="0070C0"/>
                </a:solidFill>
              </a:rPr>
              <a:t>E</a:t>
            </a:r>
            <a:r>
              <a:rPr lang="en-US" sz="4800" dirty="0" smtClean="0">
                <a:solidFill>
                  <a:srgbClr val="0070C0"/>
                </a:solidFill>
              </a:rPr>
              <a:t>ffort </a:t>
            </a:r>
            <a:r>
              <a:rPr lang="en-US" sz="4800" dirty="0">
                <a:solidFill>
                  <a:srgbClr val="0070C0"/>
                </a:solidFill>
              </a:rPr>
              <a:t>C</a:t>
            </a:r>
            <a:r>
              <a:rPr lang="en-US" sz="4800" dirty="0" smtClean="0">
                <a:solidFill>
                  <a:srgbClr val="0070C0"/>
                </a:solidFill>
              </a:rPr>
              <a:t>ertification?</a:t>
            </a:r>
            <a:br>
              <a:rPr lang="en-US" sz="4800" dirty="0" smtClean="0">
                <a:solidFill>
                  <a:srgbClr val="0070C0"/>
                </a:solidFill>
              </a:rPr>
            </a:br>
            <a:endParaRPr lang="en-US" sz="2800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81700"/>
            <a:ext cx="1333500" cy="8763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12175" y="914399"/>
            <a:ext cx="976468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Effort reporting is a requirement of the Federal Government.</a:t>
            </a:r>
          </a:p>
          <a:p>
            <a:endParaRPr lang="en-US" sz="2400" b="1" dirty="0"/>
          </a:p>
          <a:p>
            <a:endParaRPr lang="en-US" sz="2400" b="1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en-US" sz="2400" dirty="0"/>
              <a:t>Severe penalties and funding disallowances could result from inaccurate (False Claims), incomplete, or untimely effort reporting.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b="1" dirty="0" smtClean="0"/>
          </a:p>
        </p:txBody>
      </p:sp>
      <p:pic>
        <p:nvPicPr>
          <p:cNvPr id="4" name="Picture 3" descr="vintagemahogani.: August 20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7206" y="3301828"/>
            <a:ext cx="2857500" cy="28575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E8C7-3DCB-424C-9FB4-A7F4FC34FCEF}" type="slidenum">
              <a:rPr lang="en-US" smtClean="0"/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Source: ORA Website</a:t>
            </a:r>
          </a:p>
        </p:txBody>
      </p:sp>
    </p:spTree>
    <p:extLst>
      <p:ext uri="{BB962C8B-B14F-4D97-AF65-F5344CB8AC3E}">
        <p14:creationId xmlns:p14="http://schemas.microsoft.com/office/powerpoint/2010/main" val="190384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1776</TotalTime>
  <Words>753</Words>
  <Application>Microsoft Office PowerPoint</Application>
  <PresentationFormat>Widescreen</PresentationFormat>
  <Paragraphs>107</Paragraphs>
  <Slides>11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Corbel</vt:lpstr>
      <vt:lpstr>Wingdings</vt:lpstr>
      <vt:lpstr>Parallax</vt:lpstr>
      <vt:lpstr>Clip</vt:lpstr>
      <vt:lpstr>Effort Certification</vt:lpstr>
      <vt:lpstr>What is Effort?</vt:lpstr>
      <vt:lpstr>Examples of Effort Determination</vt:lpstr>
      <vt:lpstr>Activities NOT Included in a PI’s 100% UMASS Effort</vt:lpstr>
      <vt:lpstr>What is a Sponsored Project ?</vt:lpstr>
      <vt:lpstr>What is Effort Certification?</vt:lpstr>
      <vt:lpstr>Who Must Certify? </vt:lpstr>
      <vt:lpstr>Keep in Mind</vt:lpstr>
      <vt:lpstr>Why do we Have Effort Certification? </vt:lpstr>
      <vt:lpstr>How &amp; when do I Certify my Effort? </vt:lpstr>
      <vt:lpstr>What do I do the Rest of the Year?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Palmer</dc:creator>
  <cp:lastModifiedBy>Stefanie E Picard</cp:lastModifiedBy>
  <cp:revision>170</cp:revision>
  <cp:lastPrinted>2018-08-15T15:42:18Z</cp:lastPrinted>
  <dcterms:created xsi:type="dcterms:W3CDTF">2018-04-02T19:38:58Z</dcterms:created>
  <dcterms:modified xsi:type="dcterms:W3CDTF">2019-08-23T13:14:01Z</dcterms:modified>
</cp:coreProperties>
</file>