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6" r:id="rId1"/>
  </p:sldMasterIdLst>
  <p:notesMasterIdLst>
    <p:notesMasterId r:id="rId19"/>
  </p:notesMasterIdLst>
  <p:sldIdLst>
    <p:sldId id="256" r:id="rId2"/>
    <p:sldId id="258" r:id="rId3"/>
    <p:sldId id="259" r:id="rId4"/>
    <p:sldId id="260" r:id="rId5"/>
    <p:sldId id="269" r:id="rId6"/>
    <p:sldId id="268" r:id="rId7"/>
    <p:sldId id="267" r:id="rId8"/>
    <p:sldId id="279" r:id="rId9"/>
    <p:sldId id="262" r:id="rId10"/>
    <p:sldId id="263" r:id="rId11"/>
    <p:sldId id="264" r:id="rId12"/>
    <p:sldId id="265" r:id="rId13"/>
    <p:sldId id="266" r:id="rId14"/>
    <p:sldId id="271" r:id="rId15"/>
    <p:sldId id="270" r:id="rId16"/>
    <p:sldId id="293" r:id="rId17"/>
    <p:sldId id="294" r:id="rId18"/>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3" autoAdjust="0"/>
    <p:restoredTop sz="95952" autoAdjust="0"/>
  </p:normalViewPr>
  <p:slideViewPr>
    <p:cSldViewPr snapToGrid="0">
      <p:cViewPr varScale="1">
        <p:scale>
          <a:sx n="68" d="100"/>
          <a:sy n="68" d="100"/>
        </p:scale>
        <p:origin x="76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59DD424-52C4-4109-8D4F-CDB00A938982}" type="datetimeFigureOut">
              <a:rPr lang="en-US" smtClean="0"/>
              <a:t>10/9/2020</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27072628-87FC-4158-A51C-412B894F8BC4}" type="slidenum">
              <a:rPr lang="en-US" smtClean="0"/>
              <a:t>‹#›</a:t>
            </a:fld>
            <a:endParaRPr lang="en-US"/>
          </a:p>
        </p:txBody>
      </p:sp>
    </p:spTree>
    <p:extLst>
      <p:ext uri="{BB962C8B-B14F-4D97-AF65-F5344CB8AC3E}">
        <p14:creationId xmlns:p14="http://schemas.microsoft.com/office/powerpoint/2010/main" val="3943707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2628-87FC-4158-A51C-412B894F8BC4}" type="slidenum">
              <a:rPr lang="en-US" smtClean="0"/>
              <a:t>15</a:t>
            </a:fld>
            <a:endParaRPr lang="en-US"/>
          </a:p>
        </p:txBody>
      </p:sp>
    </p:spTree>
    <p:extLst>
      <p:ext uri="{BB962C8B-B14F-4D97-AF65-F5344CB8AC3E}">
        <p14:creationId xmlns:p14="http://schemas.microsoft.com/office/powerpoint/2010/main" val="1296692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AFCC8F-96D6-4EF5-ACDA-68F44CC1F898}" type="datetime1">
              <a:rPr lang="en-US" smtClean="0"/>
              <a:t>10/9/2020</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727421374"/>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120B4C-5F52-4B56-ACA8-C76AA6325A4B}" type="datetime1">
              <a:rPr lang="en-US" smtClean="0"/>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51880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552EE96-7559-4577-A933-A9610D62F768}" type="datetime1">
              <a:rPr lang="en-US" smtClean="0"/>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1484604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0665F76-46CF-47E5-B207-4247C5ADEC82}" type="datetime1">
              <a:rPr lang="en-US" smtClean="0"/>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3053996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D6514C1-3964-4EB0-AB7A-7B4B7EDC03BC}" type="datetime1">
              <a:rPr lang="en-US" smtClean="0"/>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2274878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D185F6-1B45-406F-A491-C6CA43A07B55}" type="datetime1">
              <a:rPr lang="en-US" smtClean="0"/>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28926878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95E1D6D-AF2A-474B-A149-4FF6373D34CA}" type="datetime1">
              <a:rPr lang="en-US" smtClean="0"/>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376253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7642C1-28B4-41B2-9BB3-4E88B162EF52}" type="datetime1">
              <a:rPr lang="en-US" smtClean="0"/>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22864817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41DA4F-E1D5-4C8A-8A64-42A6347CDB4E}" type="datetime1">
              <a:rPr lang="en-US" smtClean="0"/>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14816014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382453-A337-4456-9CE9-FB1C76D0A074}" type="datetime1">
              <a:rPr lang="en-US" smtClean="0"/>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1603411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8DB18D-FBA7-4872-B350-C09F7074257F}" type="datetime1">
              <a:rPr lang="en-US" smtClean="0"/>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1479967269"/>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CE20EAF-46F9-46EA-8943-4B3BFDA51F0D}" type="datetime1">
              <a:rPr lang="en-US" smtClean="0"/>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992913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899B7E6-CDFE-41DF-ACBA-75709CB408A6}" type="datetime1">
              <a:rPr lang="en-US" smtClean="0"/>
              <a:t>10/9/2020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172329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F4A511-8F91-4904-B75B-47DCA19AB32E}" type="datetime1">
              <a:rPr lang="en-US" smtClean="0"/>
              <a:t>10/9/2020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3773595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41805-094E-42C3-A6C1-3CDD57B9AFAA}" type="datetime1">
              <a:rPr lang="en-US" smtClean="0"/>
              <a:t>10/9/2020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96467663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5BCF0A9-5B32-4785-B111-1E7060319345}" type="datetime1">
              <a:rPr lang="en-US" smtClean="0"/>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247056611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9FBAA2-7169-4797-BF75-BEFE18817CE4}" type="datetime1">
              <a:rPr lang="en-US" smtClean="0"/>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4E8C7-3DCB-424C-9FB4-A7F4FC34FCEF}" type="slidenum">
              <a:rPr lang="en-US" smtClean="0"/>
              <a:t>‹#›</a:t>
            </a:fld>
            <a:endParaRPr lang="en-US"/>
          </a:p>
        </p:txBody>
      </p:sp>
    </p:spTree>
    <p:extLst>
      <p:ext uri="{BB962C8B-B14F-4D97-AF65-F5344CB8AC3E}">
        <p14:creationId xmlns:p14="http://schemas.microsoft.com/office/powerpoint/2010/main" val="3028271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326557F-1FC9-47B9-9910-73DAAE630716}" type="datetime1">
              <a:rPr lang="en-US" smtClean="0"/>
              <a:t>10/9/2020</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C14E8C7-3DCB-424C-9FB4-A7F4FC34FCEF}" type="slidenum">
              <a:rPr lang="en-US" smtClean="0"/>
              <a:t>‹#›</a:t>
            </a:fld>
            <a:endParaRPr lang="en-US"/>
          </a:p>
        </p:txBody>
      </p:sp>
    </p:spTree>
    <p:extLst>
      <p:ext uri="{BB962C8B-B14F-4D97-AF65-F5344CB8AC3E}">
        <p14:creationId xmlns:p14="http://schemas.microsoft.com/office/powerpoint/2010/main" val="2184092367"/>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 id="2147483831" r:id="rId15"/>
    <p:sldLayoutId id="2147483832" r:id="rId16"/>
    <p:sldLayoutId id="2147483833" r:id="rId17"/>
  </p:sldLayoutIdLst>
  <p:hf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www.ecfr.gov/cgi-bin/text-idx?SID=4180c894dab6d225358eaa0cc01f37b6&amp;node=se2.1.200_1400&amp;rgn=div8" TargetMode="External"/><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10.wmf"/><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3.jpg"/></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ecfr.gov/cgi-bin/text-idx?SID=4180c894dab6d225358eaa0cc01f37b6&amp;node=se2.1.200_1400&amp;rgn=div8" TargetMode="External"/><Relationship Id="rId1" Type="http://schemas.openxmlformats.org/officeDocument/2006/relationships/slideLayout" Target="../slideLayouts/slideLayout6.xml"/><Relationship Id="rId4" Type="http://schemas.openxmlformats.org/officeDocument/2006/relationships/image" Target="../media/image7.gif"/></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rgbClr val="0070C0"/>
                </a:solidFill>
              </a:rPr>
              <a:t>Effort Certification</a:t>
            </a:r>
          </a:p>
        </p:txBody>
      </p:sp>
      <p:sp>
        <p:nvSpPr>
          <p:cNvPr id="3" name="Subtitle 2"/>
          <p:cNvSpPr>
            <a:spLocks noGrp="1"/>
          </p:cNvSpPr>
          <p:nvPr>
            <p:ph type="subTitle" idx="1"/>
          </p:nvPr>
        </p:nvSpPr>
        <p:spPr>
          <a:xfrm>
            <a:off x="4515377" y="3996266"/>
            <a:ext cx="6987645" cy="1985433"/>
          </a:xfrm>
        </p:spPr>
        <p:txBody>
          <a:bodyPr>
            <a:normAutofit lnSpcReduction="10000"/>
          </a:bodyPr>
          <a:lstStyle/>
          <a:p>
            <a:pPr algn="ctr"/>
            <a:r>
              <a:rPr lang="en-US" sz="2400" dirty="0">
                <a:solidFill>
                  <a:srgbClr val="0070C0"/>
                </a:solidFill>
              </a:rPr>
              <a:t>What You Need To Know</a:t>
            </a:r>
          </a:p>
          <a:p>
            <a:pPr algn="ctr"/>
            <a:r>
              <a:rPr lang="en-US" sz="2400" dirty="0">
                <a:solidFill>
                  <a:srgbClr val="0070C0"/>
                </a:solidFill>
              </a:rPr>
              <a:t>Prepared by UMass Dartmouth</a:t>
            </a:r>
          </a:p>
          <a:p>
            <a:pPr algn="ctr"/>
            <a:r>
              <a:rPr lang="en-US" sz="2400" dirty="0">
                <a:solidFill>
                  <a:srgbClr val="0070C0"/>
                </a:solidFill>
              </a:rPr>
              <a:t>Office of Research Administration</a:t>
            </a:r>
          </a:p>
          <a:p>
            <a:pPr algn="ctr"/>
            <a:r>
              <a:rPr lang="en-US" sz="2400" dirty="0">
                <a:solidFill>
                  <a:srgbClr val="0070C0"/>
                </a:solidFill>
              </a:rPr>
              <a:t>October 2020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spTree>
    <p:extLst>
      <p:ext uri="{BB962C8B-B14F-4D97-AF65-F5344CB8AC3E}">
        <p14:creationId xmlns:p14="http://schemas.microsoft.com/office/powerpoint/2010/main" val="1768747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33500" y="-552976"/>
            <a:ext cx="10018713" cy="4729941"/>
          </a:xfrm>
        </p:spPr>
        <p:txBody>
          <a:bodyPr>
            <a:normAutofit/>
          </a:bodyPr>
          <a:lstStyle/>
          <a:p>
            <a:r>
              <a:rPr lang="en-US" sz="6000" dirty="0">
                <a:solidFill>
                  <a:srgbClr val="0070C0"/>
                </a:solidFill>
              </a:rPr>
              <a:t>Why Certify?</a:t>
            </a:r>
            <a:br>
              <a:rPr lang="en-US" sz="6000" dirty="0">
                <a:solidFill>
                  <a:srgbClr val="0070C0"/>
                </a:solidFill>
              </a:rPr>
            </a:br>
            <a:br>
              <a:rPr lang="en-US" sz="6000" dirty="0">
                <a:solidFill>
                  <a:srgbClr val="0070C0"/>
                </a:solidFill>
              </a:rPr>
            </a:br>
            <a:r>
              <a:rPr lang="en-US" sz="3600" dirty="0">
                <a:solidFill>
                  <a:srgbClr val="0070C0"/>
                </a:solidFill>
              </a:rPr>
              <a:t>And consequences if we don’t…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pic>
        <p:nvPicPr>
          <p:cNvPr id="3" name="Picture 2" descr="&lt;strong&gt;University&lt;/strong&gt; &lt;strong&gt;of Massachusetts&lt;/strong&gt; &lt;strong&gt;Dartmouth&lt;/strong&gt; - Wikipedi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5771" y="4027773"/>
            <a:ext cx="3126259" cy="2103120"/>
          </a:xfrm>
          <a:prstGeom prst="rect">
            <a:avLst/>
          </a:prstGeom>
        </p:spPr>
      </p:pic>
      <p:sp>
        <p:nvSpPr>
          <p:cNvPr id="4" name="Slide Number Placeholder 3"/>
          <p:cNvSpPr>
            <a:spLocks noGrp="1"/>
          </p:cNvSpPr>
          <p:nvPr>
            <p:ph type="sldNum" sz="quarter" idx="12"/>
          </p:nvPr>
        </p:nvSpPr>
        <p:spPr/>
        <p:txBody>
          <a:bodyPr/>
          <a:lstStyle/>
          <a:p>
            <a:fld id="{7C14E8C7-3DCB-424C-9FB4-A7F4FC34FCEF}" type="slidenum">
              <a:rPr lang="en-US" smtClean="0"/>
              <a:t>10</a:t>
            </a:fld>
            <a:endParaRPr lang="en-US"/>
          </a:p>
        </p:txBody>
      </p:sp>
    </p:spTree>
    <p:extLst>
      <p:ext uri="{BB962C8B-B14F-4D97-AF65-F5344CB8AC3E}">
        <p14:creationId xmlns:p14="http://schemas.microsoft.com/office/powerpoint/2010/main" val="4176625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58146" y="166256"/>
            <a:ext cx="10018713" cy="1030777"/>
          </a:xfrm>
        </p:spPr>
        <p:txBody>
          <a:bodyPr>
            <a:normAutofit fontScale="90000"/>
          </a:bodyPr>
          <a:lstStyle/>
          <a:p>
            <a:r>
              <a:rPr lang="en-US" sz="4800" dirty="0">
                <a:solidFill>
                  <a:srgbClr val="0070C0"/>
                </a:solidFill>
              </a:rPr>
              <a:t>Why Do We Have Effort Certification?</a:t>
            </a:r>
            <a:br>
              <a:rPr lang="en-US" sz="4800" dirty="0">
                <a:solidFill>
                  <a:srgbClr val="0070C0"/>
                </a:solidFill>
              </a:rPr>
            </a:br>
            <a:endParaRPr lang="en-US" sz="2800" dirty="0">
              <a:solidFill>
                <a:srgbClr val="0070C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sp>
        <p:nvSpPr>
          <p:cNvPr id="3" name="TextBox 2"/>
          <p:cNvSpPr txBox="1"/>
          <p:nvPr/>
        </p:nvSpPr>
        <p:spPr>
          <a:xfrm>
            <a:off x="1812175" y="914399"/>
            <a:ext cx="9764684" cy="3416320"/>
          </a:xfrm>
          <a:prstGeom prst="rect">
            <a:avLst/>
          </a:prstGeom>
          <a:noFill/>
        </p:spPr>
        <p:txBody>
          <a:bodyPr wrap="square" rtlCol="0">
            <a:spAutoFit/>
          </a:bodyPr>
          <a:lstStyle/>
          <a:p>
            <a:pPr marL="285750" indent="-285750">
              <a:buFont typeface="Arial" panose="020B0604020202020204" pitchFamily="34" charset="0"/>
              <a:buChar char="•"/>
            </a:pPr>
            <a:r>
              <a:rPr lang="en-US" sz="2800" dirty="0"/>
              <a:t>Effort reporting is a requirement by the Uniform Guidance for institution receiving sponsored research funding via federal grants and contracts. </a:t>
            </a:r>
            <a:endParaRPr lang="en-US" sz="2800" b="1" dirty="0"/>
          </a:p>
          <a:p>
            <a:pPr marL="285750" indent="-285750">
              <a:buFont typeface="Arial" panose="020B0604020202020204" pitchFamily="34" charset="0"/>
              <a:buChar char="•"/>
            </a:pPr>
            <a:r>
              <a:rPr lang="en-US" sz="2800" dirty="0">
                <a:hlinkClick r:id="rId3" tooltip="Uniform Guidance Subpart E §200.430"/>
              </a:rPr>
              <a:t>Uniform Guidance Subpart E §200.430</a:t>
            </a:r>
            <a:r>
              <a:rPr lang="en-US" sz="2800" dirty="0"/>
              <a:t> contains the federal regulatory requirements for internal controls over certifying time expended on sponsored projects. </a:t>
            </a:r>
            <a:endParaRPr lang="en-US" sz="2800" b="1" dirty="0"/>
          </a:p>
          <a:p>
            <a:pPr marL="285750" indent="-285750">
              <a:buFont typeface="Arial" panose="020B0604020202020204" pitchFamily="34" charset="0"/>
              <a:buChar char="•"/>
            </a:pPr>
            <a:endParaRPr lang="en-US" sz="2000" b="1" dirty="0"/>
          </a:p>
          <a:p>
            <a:pPr marL="285750" indent="-285750">
              <a:buFont typeface="Arial" panose="020B0604020202020204" pitchFamily="34" charset="0"/>
              <a:buChar char="•"/>
            </a:pPr>
            <a:endParaRPr lang="en-US" sz="2800" b="1" dirty="0"/>
          </a:p>
        </p:txBody>
      </p:sp>
      <p:pic>
        <p:nvPicPr>
          <p:cNvPr id="4" name="Picture 3" descr="vintagemahogani.: August 20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09520" y="3796099"/>
            <a:ext cx="2857500" cy="2857500"/>
          </a:xfrm>
          <a:prstGeom prst="rect">
            <a:avLst/>
          </a:prstGeom>
        </p:spPr>
      </p:pic>
      <p:sp>
        <p:nvSpPr>
          <p:cNvPr id="6" name="Slide Number Placeholder 5"/>
          <p:cNvSpPr>
            <a:spLocks noGrp="1"/>
          </p:cNvSpPr>
          <p:nvPr>
            <p:ph type="sldNum" sz="quarter" idx="12"/>
          </p:nvPr>
        </p:nvSpPr>
        <p:spPr/>
        <p:txBody>
          <a:bodyPr/>
          <a:lstStyle/>
          <a:p>
            <a:fld id="{7C14E8C7-3DCB-424C-9FB4-A7F4FC34FCEF}" type="slidenum">
              <a:rPr lang="en-US" smtClean="0"/>
              <a:t>11</a:t>
            </a:fld>
            <a:endParaRPr lang="en-US"/>
          </a:p>
        </p:txBody>
      </p:sp>
    </p:spTree>
    <p:extLst>
      <p:ext uri="{BB962C8B-B14F-4D97-AF65-F5344CB8AC3E}">
        <p14:creationId xmlns:p14="http://schemas.microsoft.com/office/powerpoint/2010/main" val="1903846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58146" y="166256"/>
            <a:ext cx="10018713" cy="1030777"/>
          </a:xfrm>
        </p:spPr>
        <p:txBody>
          <a:bodyPr>
            <a:normAutofit fontScale="90000"/>
          </a:bodyPr>
          <a:lstStyle/>
          <a:p>
            <a:r>
              <a:rPr lang="en-US" sz="4800" dirty="0">
                <a:solidFill>
                  <a:srgbClr val="0070C0"/>
                </a:solidFill>
              </a:rPr>
              <a:t>Risk of Non-compliance</a:t>
            </a:r>
            <a:br>
              <a:rPr lang="en-US" sz="4800" dirty="0">
                <a:solidFill>
                  <a:srgbClr val="0070C0"/>
                </a:solidFill>
              </a:rPr>
            </a:br>
            <a:endParaRPr lang="en-US" sz="2800" dirty="0">
              <a:solidFill>
                <a:srgbClr val="0070C0"/>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graphicFrame>
        <p:nvGraphicFramePr>
          <p:cNvPr id="6" name="Object 4">
            <a:hlinkClick r:id="" action="ppaction://ole?verb=0"/>
          </p:cNvPr>
          <p:cNvGraphicFramePr>
            <a:graphicFrameLocks/>
          </p:cNvGraphicFramePr>
          <p:nvPr>
            <p:extLst>
              <p:ext uri="{D42A27DB-BD31-4B8C-83A1-F6EECF244321}">
                <p14:modId xmlns:p14="http://schemas.microsoft.com/office/powerpoint/2010/main" val="4112617534"/>
              </p:ext>
            </p:extLst>
          </p:nvPr>
        </p:nvGraphicFramePr>
        <p:xfrm>
          <a:off x="4939145" y="1115291"/>
          <a:ext cx="1905000" cy="1524000"/>
        </p:xfrm>
        <a:graphic>
          <a:graphicData uri="http://schemas.openxmlformats.org/presentationml/2006/ole">
            <mc:AlternateContent xmlns:mc="http://schemas.openxmlformats.org/markup-compatibility/2006">
              <mc:Choice xmlns:v="urn:schemas-microsoft-com:vml" Requires="v">
                <p:oleObj spid="_x0000_s2167" name="Clip" r:id="rId4" imgW="2109788" imgH="3148013" progId="MS_ClipArt_Gallery.2">
                  <p:embed/>
                </p:oleObj>
              </mc:Choice>
              <mc:Fallback>
                <p:oleObj name="Clip" r:id="rId4" imgW="2109788" imgH="3148013" progId="MS_ClipArt_Gallery.2">
                  <p:embed/>
                  <p:pic>
                    <p:nvPicPr>
                      <p:cNvPr id="27652" name="Object 4">
                        <a:hlinkClick r:id="" action="ppaction://ole?verb=0"/>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39145" y="1115291"/>
                        <a:ext cx="19050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Rectangle 3"/>
          <p:cNvSpPr/>
          <p:nvPr/>
        </p:nvSpPr>
        <p:spPr>
          <a:xfrm>
            <a:off x="2626822" y="2967334"/>
            <a:ext cx="8121534" cy="3170099"/>
          </a:xfrm>
          <a:prstGeom prst="rect">
            <a:avLst/>
          </a:prstGeom>
        </p:spPr>
        <p:txBody>
          <a:bodyPr wrap="square">
            <a:spAutoFit/>
          </a:bodyPr>
          <a:lstStyle/>
          <a:p>
            <a:pPr marL="46038" indent="-46038" algn="ctr"/>
            <a:r>
              <a:rPr lang="en-US" altLang="en-US" sz="4000" b="1" dirty="0"/>
              <a:t>Severe penalties and funding disallowances could result from inaccurate, False Claims, incomplete, or untimely effort reporting</a:t>
            </a:r>
            <a:r>
              <a:rPr lang="en-US" altLang="en-US" sz="4000" dirty="0"/>
              <a:t>.</a:t>
            </a:r>
          </a:p>
        </p:txBody>
      </p:sp>
      <p:sp>
        <p:nvSpPr>
          <p:cNvPr id="3" name="Slide Number Placeholder 2"/>
          <p:cNvSpPr>
            <a:spLocks noGrp="1"/>
          </p:cNvSpPr>
          <p:nvPr>
            <p:ph type="sldNum" sz="quarter" idx="12"/>
          </p:nvPr>
        </p:nvSpPr>
        <p:spPr/>
        <p:txBody>
          <a:bodyPr/>
          <a:lstStyle/>
          <a:p>
            <a:fld id="{7C14E8C7-3DCB-424C-9FB4-A7F4FC34FCEF}" type="slidenum">
              <a:rPr lang="en-US" smtClean="0"/>
              <a:t>12</a:t>
            </a:fld>
            <a:endParaRPr lang="en-US"/>
          </a:p>
        </p:txBody>
      </p:sp>
    </p:spTree>
    <p:extLst>
      <p:ext uri="{BB962C8B-B14F-4D97-AF65-F5344CB8AC3E}">
        <p14:creationId xmlns:p14="http://schemas.microsoft.com/office/powerpoint/2010/main" val="2904030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84311" y="55660"/>
            <a:ext cx="10018713" cy="1192695"/>
          </a:xfrm>
        </p:spPr>
        <p:txBody>
          <a:bodyPr>
            <a:normAutofit fontScale="90000"/>
          </a:bodyPr>
          <a:lstStyle/>
          <a:p>
            <a:r>
              <a:rPr lang="en-US" sz="6000" dirty="0">
                <a:solidFill>
                  <a:srgbClr val="0070C0"/>
                </a:solidFill>
              </a:rPr>
              <a:t>Who Must Certify?</a:t>
            </a:r>
            <a:br>
              <a:rPr lang="en-US" sz="6000" dirty="0">
                <a:solidFill>
                  <a:srgbClr val="0070C0"/>
                </a:solidFill>
              </a:rPr>
            </a:br>
            <a:endParaRPr lang="en-US" sz="3600" dirty="0">
              <a:solidFill>
                <a:srgbClr val="0070C0"/>
              </a:solidFill>
            </a:endParaRPr>
          </a:p>
        </p:txBody>
      </p:sp>
      <p:sp>
        <p:nvSpPr>
          <p:cNvPr id="4" name="Content Placeholder 3"/>
          <p:cNvSpPr>
            <a:spLocks noGrp="1"/>
          </p:cNvSpPr>
          <p:nvPr>
            <p:ph idx="1"/>
          </p:nvPr>
        </p:nvSpPr>
        <p:spPr>
          <a:xfrm>
            <a:off x="1333500" y="898497"/>
            <a:ext cx="10018713" cy="4118775"/>
          </a:xfrm>
        </p:spPr>
        <p:txBody>
          <a:bodyPr/>
          <a:lstStyle/>
          <a:p>
            <a:r>
              <a:rPr lang="en-US" dirty="0"/>
              <a:t>Faculty are required to certify their own effort reports and are required to certify the effort reports of their research staff working on their sponsored project(s) unless they have the employee sign their own. </a:t>
            </a:r>
          </a:p>
          <a:p>
            <a:r>
              <a:rPr lang="en-US" b="1" dirty="0"/>
              <a:t>The certification is attesting that effort paid or contributed for a time period matches the effort expended for the time period being certified.  Hence, summer salary may not be used to compensate for work performed during the academic year.  </a:t>
            </a:r>
          </a:p>
          <a:p>
            <a:r>
              <a:rPr lang="en-US" dirty="0"/>
              <a:t>In cases where the employee or principal investigator is not available, a responsible official may certify the effort provided that s/he can document the basis for verifying that the actual work was performed.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pic>
        <p:nvPicPr>
          <p:cNvPr id="3" name="Picture 2" descr="Chiappetta - hom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42379" y="5322181"/>
            <a:ext cx="2304907" cy="1535819"/>
          </a:xfrm>
          <a:prstGeom prst="rect">
            <a:avLst/>
          </a:prstGeom>
        </p:spPr>
      </p:pic>
      <p:sp>
        <p:nvSpPr>
          <p:cNvPr id="6" name="Slide Number Placeholder 5"/>
          <p:cNvSpPr>
            <a:spLocks noGrp="1"/>
          </p:cNvSpPr>
          <p:nvPr>
            <p:ph type="sldNum" sz="quarter" idx="12"/>
          </p:nvPr>
        </p:nvSpPr>
        <p:spPr/>
        <p:txBody>
          <a:bodyPr/>
          <a:lstStyle/>
          <a:p>
            <a:fld id="{7C14E8C7-3DCB-424C-9FB4-A7F4FC34FCEF}" type="slidenum">
              <a:rPr lang="en-US" smtClean="0"/>
              <a:t>13</a:t>
            </a:fld>
            <a:endParaRPr lang="en-US"/>
          </a:p>
        </p:txBody>
      </p:sp>
    </p:spTree>
    <p:extLst>
      <p:ext uri="{BB962C8B-B14F-4D97-AF65-F5344CB8AC3E}">
        <p14:creationId xmlns:p14="http://schemas.microsoft.com/office/powerpoint/2010/main" val="2521233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018713" cy="1415333"/>
          </a:xfrm>
        </p:spPr>
        <p:txBody>
          <a:bodyPr>
            <a:normAutofit fontScale="90000"/>
          </a:bodyPr>
          <a:lstStyle/>
          <a:p>
            <a:r>
              <a:rPr lang="en-US" sz="6000" dirty="0">
                <a:solidFill>
                  <a:srgbClr val="0070C0"/>
                </a:solidFill>
              </a:rPr>
              <a:t>When Do We Certify?</a:t>
            </a:r>
            <a:br>
              <a:rPr lang="en-US" sz="6000" dirty="0">
                <a:solidFill>
                  <a:srgbClr val="0070C0"/>
                </a:solidFill>
              </a:rPr>
            </a:br>
            <a:endParaRPr lang="en-US" sz="3600" dirty="0">
              <a:solidFill>
                <a:srgbClr val="0070C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sp>
        <p:nvSpPr>
          <p:cNvPr id="7" name="Content Placeholder 6"/>
          <p:cNvSpPr>
            <a:spLocks noGrp="1"/>
          </p:cNvSpPr>
          <p:nvPr>
            <p:ph idx="1"/>
          </p:nvPr>
        </p:nvSpPr>
        <p:spPr>
          <a:xfrm>
            <a:off x="1484310" y="978011"/>
            <a:ext cx="10018713" cy="4389120"/>
          </a:xfrm>
        </p:spPr>
        <p:txBody>
          <a:bodyPr/>
          <a:lstStyle/>
          <a:p>
            <a:pPr marL="0" indent="0">
              <a:buNone/>
            </a:pPr>
            <a:endParaRPr lang="en-US" dirty="0"/>
          </a:p>
          <a:p>
            <a:r>
              <a:rPr lang="en-US" dirty="0"/>
              <a:t>UMass Dartmouth certifies effort annually.</a:t>
            </a:r>
          </a:p>
          <a:p>
            <a:r>
              <a:rPr lang="en-US" dirty="0"/>
              <a:t>The Certification period will be the Academic year ( September to August) and include the Fall, Spring and Summer semesters).</a:t>
            </a:r>
          </a:p>
          <a:p>
            <a:r>
              <a:rPr lang="en-US" dirty="0"/>
              <a:t>You will receive a system generated email from ECC when the certification period open. Expect to receive in early November.</a:t>
            </a:r>
          </a:p>
        </p:txBody>
      </p:sp>
      <p:pic>
        <p:nvPicPr>
          <p:cNvPr id="8" name="Picture 7" descr="aldanity - home"/>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21025" y="4977020"/>
            <a:ext cx="1813560" cy="1531620"/>
          </a:xfrm>
          <a:prstGeom prst="rect">
            <a:avLst/>
          </a:prstGeom>
        </p:spPr>
      </p:pic>
      <p:sp>
        <p:nvSpPr>
          <p:cNvPr id="3" name="Slide Number Placeholder 2"/>
          <p:cNvSpPr>
            <a:spLocks noGrp="1"/>
          </p:cNvSpPr>
          <p:nvPr>
            <p:ph type="sldNum" sz="quarter" idx="12"/>
          </p:nvPr>
        </p:nvSpPr>
        <p:spPr/>
        <p:txBody>
          <a:bodyPr/>
          <a:lstStyle/>
          <a:p>
            <a:fld id="{7C14E8C7-3DCB-424C-9FB4-A7F4FC34FCEF}" type="slidenum">
              <a:rPr lang="en-US" smtClean="0"/>
              <a:t>14</a:t>
            </a:fld>
            <a:endParaRPr lang="en-US"/>
          </a:p>
        </p:txBody>
      </p:sp>
    </p:spTree>
    <p:extLst>
      <p:ext uri="{BB962C8B-B14F-4D97-AF65-F5344CB8AC3E}">
        <p14:creationId xmlns:p14="http://schemas.microsoft.com/office/powerpoint/2010/main" val="4052596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84311" y="55660"/>
            <a:ext cx="10018713" cy="1192695"/>
          </a:xfrm>
        </p:spPr>
        <p:txBody>
          <a:bodyPr>
            <a:normAutofit fontScale="90000"/>
          </a:bodyPr>
          <a:lstStyle/>
          <a:p>
            <a:r>
              <a:rPr lang="en-US" sz="6000" dirty="0">
                <a:solidFill>
                  <a:srgbClr val="0070C0"/>
                </a:solidFill>
              </a:rPr>
              <a:t>How Do I Certify My Effort?</a:t>
            </a:r>
            <a:br>
              <a:rPr lang="en-US" sz="6000" dirty="0">
                <a:solidFill>
                  <a:srgbClr val="0070C0"/>
                </a:solidFill>
              </a:rPr>
            </a:br>
            <a:endParaRPr lang="en-US" sz="3600" dirty="0">
              <a:solidFill>
                <a:srgbClr val="0070C0"/>
              </a:solidFill>
            </a:endParaRPr>
          </a:p>
        </p:txBody>
      </p:sp>
      <p:sp>
        <p:nvSpPr>
          <p:cNvPr id="4" name="Content Placeholder 3"/>
          <p:cNvSpPr>
            <a:spLocks noGrp="1"/>
          </p:cNvSpPr>
          <p:nvPr>
            <p:ph idx="1"/>
          </p:nvPr>
        </p:nvSpPr>
        <p:spPr>
          <a:xfrm>
            <a:off x="1333500" y="898497"/>
            <a:ext cx="10018713" cy="4118775"/>
          </a:xfrm>
        </p:spPr>
        <p:txBody>
          <a:bodyPr>
            <a:normAutofit fontScale="92500" lnSpcReduction="10000"/>
          </a:bodyPr>
          <a:lstStyle/>
          <a:p>
            <a:pPr marL="0" indent="0">
              <a:buNone/>
            </a:pPr>
            <a:r>
              <a:rPr lang="en-US" dirty="0"/>
              <a:t> </a:t>
            </a:r>
            <a:r>
              <a:rPr lang="en-US" b="1" dirty="0"/>
              <a:t>The University of Massachusetts system certifies effort using Employee Compensation Compliance (ECC) system:</a:t>
            </a:r>
            <a:r>
              <a:rPr lang="en-US" dirty="0"/>
              <a:t>  </a:t>
            </a:r>
            <a:br>
              <a:rPr lang="en-US" dirty="0"/>
            </a:br>
            <a:r>
              <a:rPr lang="en-US" dirty="0"/>
              <a:t>1. Effort Commitment and payroll data are uploaded from PeopleSoft systems into ECC on a bi-weekly basis.  </a:t>
            </a:r>
            <a:br>
              <a:rPr lang="en-US" dirty="0"/>
            </a:br>
            <a:r>
              <a:rPr lang="en-US" dirty="0"/>
              <a:t>2. Effort certification cards are pre-populated with this information.  </a:t>
            </a:r>
            <a:br>
              <a:rPr lang="en-US" dirty="0"/>
            </a:br>
            <a:r>
              <a:rPr lang="en-US" dirty="0"/>
              <a:t>3. This information is reviewed by the certifier, corrected as needed and then certified.  </a:t>
            </a:r>
            <a:br>
              <a:rPr lang="en-US" dirty="0"/>
            </a:br>
            <a:r>
              <a:rPr lang="en-US" dirty="0"/>
              <a:t>4. The certification is attesting that effort paid or contributed for a time period matches the effort expended for the time frame.</a:t>
            </a:r>
          </a:p>
          <a:p>
            <a:pPr marL="0" indent="0">
              <a:buNone/>
            </a:pPr>
            <a:r>
              <a:rPr lang="en-US" dirty="0"/>
              <a:t>5. For instructions on using ECC, refer to the ECC Training Video link and the  PowerPoint </a:t>
            </a:r>
            <a:r>
              <a:rPr lang="en-US" dirty="0">
                <a:solidFill>
                  <a:srgbClr val="00B0F0"/>
                </a:solidFill>
              </a:rPr>
              <a:t>Effort Certification How To </a:t>
            </a:r>
            <a:r>
              <a:rPr lang="en-US" dirty="0"/>
              <a:t>on the ORA website at https://</a:t>
            </a:r>
            <a:r>
              <a:rPr lang="en-US" dirty="0" err="1"/>
              <a:t>www.umassd.edu</a:t>
            </a:r>
            <a:r>
              <a:rPr lang="en-US" dirty="0"/>
              <a:t>/research/grants/</a:t>
            </a:r>
            <a:r>
              <a:rPr lang="en-US" dirty="0" err="1"/>
              <a:t>effortcertification</a:t>
            </a:r>
            <a:r>
              <a:rPr lang="en-US" dirty="0"/>
              <a:t>/. </a:t>
            </a:r>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pic>
        <p:nvPicPr>
          <p:cNvPr id="6" name="Picture 5" descr="&lt;strong&gt;Computer&lt;/strong&gt; Cart Schedule - home"/>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56708" y="5400855"/>
            <a:ext cx="1559783" cy="1403805"/>
          </a:xfrm>
          <a:prstGeom prst="rect">
            <a:avLst/>
          </a:prstGeom>
        </p:spPr>
      </p:pic>
      <p:sp>
        <p:nvSpPr>
          <p:cNvPr id="3" name="Slide Number Placeholder 2"/>
          <p:cNvSpPr>
            <a:spLocks noGrp="1"/>
          </p:cNvSpPr>
          <p:nvPr>
            <p:ph type="sldNum" sz="quarter" idx="12"/>
          </p:nvPr>
        </p:nvSpPr>
        <p:spPr/>
        <p:txBody>
          <a:bodyPr/>
          <a:lstStyle/>
          <a:p>
            <a:fld id="{7C14E8C7-3DCB-424C-9FB4-A7F4FC34FCEF}" type="slidenum">
              <a:rPr lang="en-US" smtClean="0"/>
              <a:t>15</a:t>
            </a:fld>
            <a:endParaRPr lang="en-US"/>
          </a:p>
        </p:txBody>
      </p:sp>
    </p:spTree>
    <p:extLst>
      <p:ext uri="{BB962C8B-B14F-4D97-AF65-F5344CB8AC3E}">
        <p14:creationId xmlns:p14="http://schemas.microsoft.com/office/powerpoint/2010/main" val="1313099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84311" y="55660"/>
            <a:ext cx="10018713" cy="1192695"/>
          </a:xfrm>
        </p:spPr>
        <p:txBody>
          <a:bodyPr>
            <a:normAutofit fontScale="90000"/>
          </a:bodyPr>
          <a:lstStyle/>
          <a:p>
            <a:r>
              <a:rPr lang="en-US" sz="4900" dirty="0">
                <a:solidFill>
                  <a:srgbClr val="0070C0"/>
                </a:solidFill>
              </a:rPr>
              <a:t>What Do I Do The Rest Of The Year?</a:t>
            </a:r>
            <a:br>
              <a:rPr lang="en-US" sz="6000" dirty="0">
                <a:solidFill>
                  <a:srgbClr val="0070C0"/>
                </a:solidFill>
              </a:rPr>
            </a:br>
            <a:endParaRPr lang="en-US" sz="3600" dirty="0">
              <a:solidFill>
                <a:srgbClr val="0070C0"/>
              </a:solidFill>
            </a:endParaRPr>
          </a:p>
        </p:txBody>
      </p:sp>
      <p:sp>
        <p:nvSpPr>
          <p:cNvPr id="4" name="Content Placeholder 3"/>
          <p:cNvSpPr>
            <a:spLocks noGrp="1"/>
          </p:cNvSpPr>
          <p:nvPr>
            <p:ph idx="1"/>
          </p:nvPr>
        </p:nvSpPr>
        <p:spPr>
          <a:xfrm>
            <a:off x="1333500" y="1156996"/>
            <a:ext cx="10018713" cy="4824704"/>
          </a:xfrm>
        </p:spPr>
        <p:txBody>
          <a:bodyPr/>
          <a:lstStyle/>
          <a:p>
            <a:pPr marL="0" indent="0">
              <a:buNone/>
            </a:pPr>
            <a:endParaRPr lang="en-US" dirty="0"/>
          </a:p>
          <a:p>
            <a:pPr marL="0" indent="0">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sp>
        <p:nvSpPr>
          <p:cNvPr id="3" name="Rectangle 2"/>
          <p:cNvSpPr/>
          <p:nvPr/>
        </p:nvSpPr>
        <p:spPr>
          <a:xfrm>
            <a:off x="1894114" y="1082352"/>
            <a:ext cx="8686800" cy="3539430"/>
          </a:xfrm>
          <a:prstGeom prst="rect">
            <a:avLst/>
          </a:prstGeom>
        </p:spPr>
        <p:txBody>
          <a:bodyPr wrap="square">
            <a:spAutoFit/>
          </a:bodyPr>
          <a:lstStyle/>
          <a:p>
            <a:pPr marL="285750" indent="-285750">
              <a:buFont typeface="Arial" panose="020B0604020202020204" pitchFamily="34" charset="0"/>
              <a:buChar char="•"/>
            </a:pPr>
            <a:r>
              <a:rPr lang="en-US" sz="3200" dirty="0"/>
              <a:t>Keep track of your effort.</a:t>
            </a:r>
          </a:p>
          <a:p>
            <a:pPr marL="285750" indent="-285750">
              <a:buFont typeface="Arial" panose="020B0604020202020204" pitchFamily="34" charset="0"/>
              <a:buChar char="•"/>
            </a:pPr>
            <a:r>
              <a:rPr lang="en-US" sz="3200" dirty="0"/>
              <a:t>Review your monthly reports generated and sent to you by ORA for any errors or omissions.</a:t>
            </a:r>
          </a:p>
          <a:p>
            <a:pPr marL="285750" indent="-285750">
              <a:buFont typeface="Arial" panose="020B0604020202020204" pitchFamily="34" charset="0"/>
              <a:buChar char="•"/>
            </a:pPr>
            <a:r>
              <a:rPr lang="en-US" sz="3200" dirty="0"/>
              <a:t>Work with your Grant Manager to resolve any discrepancies as soon as detected.</a:t>
            </a:r>
          </a:p>
          <a:p>
            <a:pPr marL="285750" indent="-285750">
              <a:buFont typeface="Arial" panose="020B0604020202020204" pitchFamily="34" charset="0"/>
              <a:buChar char="•"/>
            </a:pPr>
            <a:r>
              <a:rPr lang="en-US" sz="3200" dirty="0"/>
              <a:t>Since we are only certifying effort once a year we want to be PROACTIVE - not REACTIVE</a:t>
            </a:r>
          </a:p>
        </p:txBody>
      </p:sp>
      <p:sp>
        <p:nvSpPr>
          <p:cNvPr id="7" name="Slide Number Placeholder 6"/>
          <p:cNvSpPr>
            <a:spLocks noGrp="1"/>
          </p:cNvSpPr>
          <p:nvPr>
            <p:ph type="sldNum" sz="quarter" idx="12"/>
          </p:nvPr>
        </p:nvSpPr>
        <p:spPr/>
        <p:txBody>
          <a:bodyPr/>
          <a:lstStyle/>
          <a:p>
            <a:fld id="{7C14E8C7-3DCB-424C-9FB4-A7F4FC34FCEF}" type="slidenum">
              <a:rPr lang="en-US" smtClean="0"/>
              <a:t>16</a:t>
            </a:fld>
            <a:endParaRPr lang="en-US"/>
          </a:p>
        </p:txBody>
      </p:sp>
    </p:spTree>
    <p:extLst>
      <p:ext uri="{BB962C8B-B14F-4D97-AF65-F5344CB8AC3E}">
        <p14:creationId xmlns:p14="http://schemas.microsoft.com/office/powerpoint/2010/main" val="643162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4" name="Content Placeholder 3"/>
          <p:cNvSpPr>
            <a:spLocks noGrp="1"/>
          </p:cNvSpPr>
          <p:nvPr>
            <p:ph idx="1"/>
          </p:nvPr>
        </p:nvSpPr>
        <p:spPr>
          <a:xfrm>
            <a:off x="1333500" y="5728996"/>
            <a:ext cx="10018713" cy="1063690"/>
          </a:xfrm>
        </p:spPr>
        <p:txBody>
          <a:bodyPr/>
          <a:lstStyle/>
          <a:p>
            <a:r>
              <a:rPr lang="en-US" dirty="0"/>
              <a:t>Note: Information was taken from </a:t>
            </a:r>
            <a:r>
              <a:rPr lang="en-US"/>
              <a:t>the UMass </a:t>
            </a:r>
            <a:r>
              <a:rPr lang="en-US" dirty="0"/>
              <a:t>Dartmouth ORA website for this presentation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pic>
        <p:nvPicPr>
          <p:cNvPr id="7" name="Picture 6" descr="&lt;strong&gt;Thank You&lt;/strong&gt; For Supporting Universal Thyroid Screening in ..."/>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0" y="482600"/>
            <a:ext cx="6587412" cy="5094265"/>
          </a:xfrm>
          <a:prstGeom prst="rect">
            <a:avLst/>
          </a:prstGeom>
        </p:spPr>
      </p:pic>
      <p:sp>
        <p:nvSpPr>
          <p:cNvPr id="8" name="Slide Number Placeholder 7"/>
          <p:cNvSpPr>
            <a:spLocks noGrp="1"/>
          </p:cNvSpPr>
          <p:nvPr>
            <p:ph type="sldNum" sz="quarter" idx="12"/>
          </p:nvPr>
        </p:nvSpPr>
        <p:spPr/>
        <p:txBody>
          <a:bodyPr/>
          <a:lstStyle/>
          <a:p>
            <a:fld id="{7C14E8C7-3DCB-424C-9FB4-A7F4FC34FCEF}" type="slidenum">
              <a:rPr lang="en-US" smtClean="0"/>
              <a:t>17</a:t>
            </a:fld>
            <a:endParaRPr lang="en-US"/>
          </a:p>
        </p:txBody>
      </p:sp>
    </p:spTree>
    <p:extLst>
      <p:ext uri="{BB962C8B-B14F-4D97-AF65-F5344CB8AC3E}">
        <p14:creationId xmlns:p14="http://schemas.microsoft.com/office/powerpoint/2010/main" val="296129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84311" y="124691"/>
            <a:ext cx="10018713" cy="2709949"/>
          </a:xfrm>
        </p:spPr>
        <p:txBody>
          <a:bodyPr/>
          <a:lstStyle/>
          <a:p>
            <a:r>
              <a:rPr lang="en-US" dirty="0">
                <a:solidFill>
                  <a:srgbClr val="0070C0"/>
                </a:solidFill>
              </a:rPr>
              <a:t>What is Effort Certification?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92087" y="2685011"/>
            <a:ext cx="5760720" cy="3782291"/>
          </a:xfrm>
          <a:prstGeom prst="rect">
            <a:avLst/>
          </a:prstGeom>
        </p:spPr>
      </p:pic>
      <p:sp>
        <p:nvSpPr>
          <p:cNvPr id="3" name="Slide Number Placeholder 2"/>
          <p:cNvSpPr>
            <a:spLocks noGrp="1"/>
          </p:cNvSpPr>
          <p:nvPr>
            <p:ph type="sldNum" sz="quarter" idx="12"/>
          </p:nvPr>
        </p:nvSpPr>
        <p:spPr/>
        <p:txBody>
          <a:bodyPr/>
          <a:lstStyle/>
          <a:p>
            <a:fld id="{7C14E8C7-3DCB-424C-9FB4-A7F4FC34FCEF}" type="slidenum">
              <a:rPr lang="en-US" smtClean="0"/>
              <a:t>2</a:t>
            </a:fld>
            <a:endParaRPr lang="en-US"/>
          </a:p>
        </p:txBody>
      </p:sp>
    </p:spTree>
    <p:extLst>
      <p:ext uri="{BB962C8B-B14F-4D97-AF65-F5344CB8AC3E}">
        <p14:creationId xmlns:p14="http://schemas.microsoft.com/office/powerpoint/2010/main" val="3071253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57898" y="83128"/>
            <a:ext cx="10018713" cy="1230283"/>
          </a:xfrm>
        </p:spPr>
        <p:txBody>
          <a:bodyPr>
            <a:normAutofit/>
          </a:bodyPr>
          <a:lstStyle/>
          <a:p>
            <a:r>
              <a:rPr lang="en-US" sz="3600" dirty="0">
                <a:solidFill>
                  <a:srgbClr val="0070C0"/>
                </a:solidFill>
              </a:rPr>
              <a:t>Effort Certification Defined</a:t>
            </a:r>
            <a:br>
              <a:rPr lang="en-US" sz="3600" dirty="0">
                <a:solidFill>
                  <a:srgbClr val="0070C0"/>
                </a:solidFill>
              </a:rPr>
            </a:br>
            <a:endParaRPr lang="en-US" sz="3600" dirty="0">
              <a:solidFill>
                <a:srgbClr val="0070C0"/>
              </a:solidFill>
            </a:endParaRPr>
          </a:p>
        </p:txBody>
      </p:sp>
      <p:sp>
        <p:nvSpPr>
          <p:cNvPr id="3" name="Subtitle 2"/>
          <p:cNvSpPr>
            <a:spLocks noGrp="1"/>
          </p:cNvSpPr>
          <p:nvPr>
            <p:ph type="subTitle" idx="4294967295"/>
          </p:nvPr>
        </p:nvSpPr>
        <p:spPr>
          <a:xfrm>
            <a:off x="1070814" y="1045029"/>
            <a:ext cx="10605797" cy="3413018"/>
          </a:xfrm>
        </p:spPr>
        <p:txBody>
          <a:bodyPr>
            <a:normAutofit fontScale="85000" lnSpcReduction="10000"/>
          </a:bodyPr>
          <a:lstStyle/>
          <a:p>
            <a:r>
              <a:rPr lang="en-US" sz="2600" dirty="0"/>
              <a:t>Effort certification is the process by which Principal Investigators (PIs) certify that the amount of salary charged and/or cost shared to a sponsored project reasonably represents the percentage of total effort spent on the project during the certification period. Effort certification is not an exact science, nor is it based on a 40-hour workweek. Sponsors recognize that reasonable estimates are all that is expected. </a:t>
            </a:r>
            <a:endParaRPr lang="en-US" sz="3500" dirty="0"/>
          </a:p>
          <a:p>
            <a:r>
              <a:rPr lang="en-US" sz="2600" dirty="0"/>
              <a:t>An effort card shows the distribution of salary charged to all funding sources during the fiscal period as a percentage of the total annual salary. Any salary expensed to cost share companion accounts appears on the effort card and certified at the same time as sponsored effort. Non-sponsored funds are rolled up and certified in total. </a:t>
            </a:r>
            <a:endParaRPr lang="en-US" sz="3500" dirty="0"/>
          </a:p>
          <a:p>
            <a:pPr marL="0" indent="0">
              <a:buNone/>
            </a:pPr>
            <a:endParaRPr lang="en-US" sz="3200" dirty="0">
              <a:solidFill>
                <a:srgbClr val="0070C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sp>
        <p:nvSpPr>
          <p:cNvPr id="4" name="Rectangle 3"/>
          <p:cNvSpPr/>
          <p:nvPr/>
        </p:nvSpPr>
        <p:spPr>
          <a:xfrm>
            <a:off x="1978429" y="4458047"/>
            <a:ext cx="1645920" cy="1645920"/>
          </a:xfrm>
          <a:prstGeom prst="rec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Effort is</a:t>
            </a:r>
          </a:p>
          <a:p>
            <a:pPr algn="ctr"/>
            <a:r>
              <a:rPr lang="en-US" dirty="0"/>
              <a:t>proposed</a:t>
            </a:r>
          </a:p>
        </p:txBody>
      </p:sp>
      <p:sp>
        <p:nvSpPr>
          <p:cNvPr id="7" name="Rectangle 6"/>
          <p:cNvSpPr/>
          <p:nvPr/>
        </p:nvSpPr>
        <p:spPr>
          <a:xfrm>
            <a:off x="5137549" y="4458047"/>
            <a:ext cx="1645920" cy="1645920"/>
          </a:xfrm>
          <a:prstGeom prst="rec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Salary is </a:t>
            </a:r>
          </a:p>
          <a:p>
            <a:pPr algn="ctr"/>
            <a:r>
              <a:rPr lang="en-US" dirty="0"/>
              <a:t>Charged</a:t>
            </a:r>
          </a:p>
          <a:p>
            <a:pPr algn="ctr"/>
            <a:endParaRPr lang="en-US" dirty="0"/>
          </a:p>
        </p:txBody>
      </p:sp>
      <p:sp>
        <p:nvSpPr>
          <p:cNvPr id="8" name="Rectangle 7"/>
          <p:cNvSpPr/>
          <p:nvPr/>
        </p:nvSpPr>
        <p:spPr>
          <a:xfrm>
            <a:off x="8178480" y="4458047"/>
            <a:ext cx="1645920" cy="1645920"/>
          </a:xfrm>
          <a:prstGeom prst="rec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Effort is certified</a:t>
            </a:r>
          </a:p>
        </p:txBody>
      </p:sp>
      <p:sp>
        <p:nvSpPr>
          <p:cNvPr id="9" name="Right Arrow 8"/>
          <p:cNvSpPr/>
          <p:nvPr/>
        </p:nvSpPr>
        <p:spPr>
          <a:xfrm>
            <a:off x="3950840" y="5038691"/>
            <a:ext cx="978408" cy="484632"/>
          </a:xfrm>
          <a:prstGeom prst="rightArrow">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6989056" y="5032005"/>
            <a:ext cx="978408" cy="484632"/>
          </a:xfrm>
          <a:prstGeom prst="rightArrow">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p>
            <a:fld id="{7C14E8C7-3DCB-424C-9FB4-A7F4FC34FCEF}" type="slidenum">
              <a:rPr lang="en-US" smtClean="0"/>
              <a:t>3</a:t>
            </a:fld>
            <a:endParaRPr lang="en-US"/>
          </a:p>
        </p:txBody>
      </p:sp>
    </p:spTree>
    <p:extLst>
      <p:ext uri="{BB962C8B-B14F-4D97-AF65-F5344CB8AC3E}">
        <p14:creationId xmlns:p14="http://schemas.microsoft.com/office/powerpoint/2010/main" val="1156983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57898" y="83128"/>
            <a:ext cx="10018713" cy="1230283"/>
          </a:xfrm>
        </p:spPr>
        <p:txBody>
          <a:bodyPr>
            <a:normAutofit/>
          </a:bodyPr>
          <a:lstStyle/>
          <a:p>
            <a:r>
              <a:rPr lang="en-US" sz="3600" dirty="0">
                <a:solidFill>
                  <a:srgbClr val="0070C0"/>
                </a:solidFill>
              </a:rPr>
              <a:t>How is Effort Determined?</a:t>
            </a:r>
          </a:p>
        </p:txBody>
      </p:sp>
      <p:sp>
        <p:nvSpPr>
          <p:cNvPr id="3" name="Subtitle 2"/>
          <p:cNvSpPr>
            <a:spLocks noGrp="1"/>
          </p:cNvSpPr>
          <p:nvPr>
            <p:ph type="subTitle" idx="4294967295"/>
          </p:nvPr>
        </p:nvSpPr>
        <p:spPr>
          <a:xfrm>
            <a:off x="1070814" y="1045028"/>
            <a:ext cx="10605797" cy="5327779"/>
          </a:xfrm>
        </p:spPr>
        <p:txBody>
          <a:bodyPr>
            <a:normAutofit fontScale="25000" lnSpcReduction="20000"/>
          </a:bodyPr>
          <a:lstStyle/>
          <a:p>
            <a:r>
              <a:rPr lang="en-US" altLang="en-US" sz="9600" dirty="0"/>
              <a:t>Effort is NOT based on a 40-hour work week</a:t>
            </a:r>
          </a:p>
          <a:p>
            <a:r>
              <a:rPr lang="en-US" altLang="en-US" sz="9600" dirty="0"/>
              <a:t>Effort is based on 100% of the activities for which you are compensated by UMass Dartmouth</a:t>
            </a:r>
          </a:p>
          <a:p>
            <a:r>
              <a:rPr lang="en-US" altLang="en-US" sz="8000" dirty="0"/>
              <a:t>These activities are divided into:</a:t>
            </a:r>
          </a:p>
          <a:p>
            <a:pPr lvl="1"/>
            <a:r>
              <a:rPr lang="en-US" altLang="en-US" sz="8000" dirty="0"/>
              <a:t>Sponsored project activities</a:t>
            </a:r>
          </a:p>
          <a:p>
            <a:pPr lvl="1"/>
            <a:r>
              <a:rPr lang="en-US" altLang="en-US" sz="8000" dirty="0"/>
              <a:t>Non-sponsored activities, such as:</a:t>
            </a:r>
          </a:p>
          <a:p>
            <a:pPr lvl="2"/>
            <a:r>
              <a:rPr lang="en-US" altLang="en-US" sz="8000" dirty="0"/>
              <a:t>Administration, including duties as Chair, Dean, etc.</a:t>
            </a:r>
          </a:p>
          <a:p>
            <a:pPr lvl="2"/>
            <a:r>
              <a:rPr lang="en-US" altLang="en-US" sz="8000" dirty="0"/>
              <a:t>Teaching</a:t>
            </a:r>
          </a:p>
          <a:p>
            <a:pPr lvl="2"/>
            <a:r>
              <a:rPr lang="en-US" altLang="en-US" sz="8000" dirty="0"/>
              <a:t>Research without external funding</a:t>
            </a:r>
          </a:p>
          <a:p>
            <a:pPr lvl="2"/>
            <a:r>
              <a:rPr lang="en-US" altLang="en-US" sz="8000" dirty="0"/>
              <a:t>Public service and outreach</a:t>
            </a:r>
          </a:p>
          <a:p>
            <a:pPr lvl="2"/>
            <a:r>
              <a:rPr lang="en-US" altLang="en-US" sz="8000" dirty="0"/>
              <a:t>Serving on University Committees</a:t>
            </a:r>
          </a:p>
          <a:p>
            <a:pPr lvl="2"/>
            <a:r>
              <a:rPr lang="en-US" altLang="en-US" sz="8000" dirty="0"/>
              <a:t>Attending general departmental faculty meetings</a:t>
            </a:r>
          </a:p>
          <a:p>
            <a:pPr marL="0" indent="0">
              <a:buNone/>
            </a:pPr>
            <a:endParaRPr lang="en-US" sz="3600" dirty="0">
              <a:solidFill>
                <a:srgbClr val="0070C0"/>
              </a:solidFill>
            </a:endParaRPr>
          </a:p>
          <a:p>
            <a:pPr marL="0" indent="0">
              <a:buNone/>
            </a:pPr>
            <a:endParaRPr lang="en-US" sz="6000" dirty="0">
              <a:solidFill>
                <a:srgbClr val="0070C0"/>
              </a:solidFill>
            </a:endParaRPr>
          </a:p>
          <a:p>
            <a:pPr marL="0" indent="0">
              <a:buNone/>
            </a:pPr>
            <a:r>
              <a:rPr lang="en-US" sz="3200" dirty="0">
                <a:solidFill>
                  <a:srgbClr val="0070C0"/>
                </a:solidFill>
              </a:rPr>
              <a:t>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graphicFrame>
        <p:nvGraphicFramePr>
          <p:cNvPr id="7" name="Object 5">
            <a:hlinkClick r:id="" action="ppaction://ole?verb=0"/>
          </p:cNvPr>
          <p:cNvGraphicFramePr>
            <a:graphicFrameLocks/>
          </p:cNvGraphicFramePr>
          <p:nvPr>
            <p:extLst>
              <p:ext uri="{D42A27DB-BD31-4B8C-83A1-F6EECF244321}">
                <p14:modId xmlns:p14="http://schemas.microsoft.com/office/powerpoint/2010/main" val="2604005680"/>
              </p:ext>
            </p:extLst>
          </p:nvPr>
        </p:nvGraphicFramePr>
        <p:xfrm>
          <a:off x="9367478" y="3581175"/>
          <a:ext cx="1905000" cy="1295400"/>
        </p:xfrm>
        <a:graphic>
          <a:graphicData uri="http://schemas.openxmlformats.org/presentationml/2006/ole">
            <mc:AlternateContent xmlns:mc="http://schemas.openxmlformats.org/markup-compatibility/2006">
              <mc:Choice xmlns:v="urn:schemas-microsoft-com:vml" Requires="v">
                <p:oleObj spid="_x0000_s1145" name="Clip" r:id="rId4" imgW="5783263" imgH="4427538" progId="MS_ClipArt_Gallery.2">
                  <p:embed/>
                </p:oleObj>
              </mc:Choice>
              <mc:Fallback>
                <p:oleObj name="Clip" r:id="rId4" imgW="5783263" imgH="4427538" progId="MS_ClipArt_Gallery.2">
                  <p:embed/>
                  <p:pic>
                    <p:nvPicPr>
                      <p:cNvPr id="13317" name="Object 5">
                        <a:hlinkClick r:id="" action="ppaction://ole?verb=0"/>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67478" y="3581175"/>
                        <a:ext cx="19050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Slide Number Placeholder 3"/>
          <p:cNvSpPr>
            <a:spLocks noGrp="1"/>
          </p:cNvSpPr>
          <p:nvPr>
            <p:ph type="sldNum" sz="quarter" idx="12"/>
          </p:nvPr>
        </p:nvSpPr>
        <p:spPr/>
        <p:txBody>
          <a:bodyPr/>
          <a:lstStyle/>
          <a:p>
            <a:fld id="{7C14E8C7-3DCB-424C-9FB4-A7F4FC34FCEF}" type="slidenum">
              <a:rPr lang="en-US" smtClean="0"/>
              <a:t>4</a:t>
            </a:fld>
            <a:endParaRPr lang="en-US"/>
          </a:p>
        </p:txBody>
      </p:sp>
    </p:spTree>
    <p:extLst>
      <p:ext uri="{BB962C8B-B14F-4D97-AF65-F5344CB8AC3E}">
        <p14:creationId xmlns:p14="http://schemas.microsoft.com/office/powerpoint/2010/main" val="1997114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57898" y="83128"/>
            <a:ext cx="10018713" cy="1230283"/>
          </a:xfrm>
        </p:spPr>
        <p:txBody>
          <a:bodyPr>
            <a:normAutofit/>
          </a:bodyPr>
          <a:lstStyle/>
          <a:p>
            <a:r>
              <a:rPr lang="en-US" sz="3600" dirty="0">
                <a:solidFill>
                  <a:srgbClr val="0070C0"/>
                </a:solidFill>
              </a:rPr>
              <a:t>What Counts in Your 100% Effort?</a:t>
            </a:r>
          </a:p>
        </p:txBody>
      </p:sp>
      <p:sp>
        <p:nvSpPr>
          <p:cNvPr id="3" name="Subtitle 2"/>
          <p:cNvSpPr>
            <a:spLocks noGrp="1"/>
          </p:cNvSpPr>
          <p:nvPr>
            <p:ph type="subTitle" idx="4294967295"/>
          </p:nvPr>
        </p:nvSpPr>
        <p:spPr>
          <a:xfrm>
            <a:off x="1070814" y="1045029"/>
            <a:ext cx="10605797" cy="4632564"/>
          </a:xfrm>
        </p:spPr>
        <p:txBody>
          <a:bodyPr>
            <a:normAutofit/>
          </a:bodyPr>
          <a:lstStyle/>
          <a:p>
            <a:pPr>
              <a:lnSpc>
                <a:spcPct val="90000"/>
              </a:lnSpc>
              <a:buNone/>
            </a:pPr>
            <a:r>
              <a:rPr lang="en-US" altLang="en-US" dirty="0"/>
              <a:t>Sponsored Activity</a:t>
            </a:r>
          </a:p>
          <a:p>
            <a:pPr>
              <a:lnSpc>
                <a:spcPct val="90000"/>
              </a:lnSpc>
            </a:pPr>
            <a:r>
              <a:rPr lang="en-US" altLang="en-US" sz="2000" dirty="0"/>
              <a:t>This is your effort on:</a:t>
            </a:r>
          </a:p>
          <a:p>
            <a:pPr lvl="1">
              <a:lnSpc>
                <a:spcPct val="90000"/>
              </a:lnSpc>
            </a:pPr>
            <a:r>
              <a:rPr lang="en-US" altLang="en-US" dirty="0"/>
              <a:t>Federal grants or contracts (e.g. NSF, DOD, NOAA)</a:t>
            </a:r>
          </a:p>
          <a:p>
            <a:pPr lvl="1">
              <a:lnSpc>
                <a:spcPct val="90000"/>
              </a:lnSpc>
            </a:pPr>
            <a:r>
              <a:rPr lang="en-US" altLang="en-US" dirty="0"/>
              <a:t>Non-federal research projects (e.g. a foundation grant or industry sponsored clinical trial)</a:t>
            </a:r>
          </a:p>
          <a:p>
            <a:pPr>
              <a:lnSpc>
                <a:spcPct val="90000"/>
              </a:lnSpc>
            </a:pPr>
            <a:r>
              <a:rPr lang="en-US" altLang="en-US" sz="2000" dirty="0"/>
              <a:t>Activities you can allocate to a sponsored project include: </a:t>
            </a:r>
          </a:p>
          <a:p>
            <a:pPr lvl="1">
              <a:lnSpc>
                <a:spcPct val="90000"/>
              </a:lnSpc>
            </a:pPr>
            <a:r>
              <a:rPr lang="en-US" altLang="en-US" dirty="0"/>
              <a:t>Writing progress reports; holding a meeting with lab staff; presenting research results at a scientific conference; reading scientific journals to keep up to date with the latest advances in the project topic area</a:t>
            </a:r>
            <a:r>
              <a:rPr lang="en-US" altLang="en-US" sz="2000" dirty="0"/>
              <a:t>... even if your salary is not completely paid by the</a:t>
            </a:r>
            <a:br>
              <a:rPr lang="en-US" altLang="en-US" sz="2000" dirty="0"/>
            </a:br>
            <a:r>
              <a:rPr lang="en-US" altLang="en-US" sz="2000" dirty="0"/>
              <a:t>sponsor (i.e. salary cost sharing)</a:t>
            </a:r>
          </a:p>
          <a:p>
            <a:pPr marL="457200" lvl="1" indent="0">
              <a:lnSpc>
                <a:spcPct val="90000"/>
              </a:lnSpc>
              <a:buNone/>
            </a:pPr>
            <a:endParaRPr lang="en-US" altLang="en-US" sz="2000" dirty="0"/>
          </a:p>
          <a:p>
            <a:pPr marL="0" indent="0">
              <a:buNone/>
            </a:pPr>
            <a:endParaRPr lang="en-US" sz="3200" dirty="0">
              <a:solidFill>
                <a:srgbClr val="0070C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sp>
        <p:nvSpPr>
          <p:cNvPr id="4" name="Slide Number Placeholder 3"/>
          <p:cNvSpPr>
            <a:spLocks noGrp="1"/>
          </p:cNvSpPr>
          <p:nvPr>
            <p:ph type="sldNum" sz="quarter" idx="12"/>
          </p:nvPr>
        </p:nvSpPr>
        <p:spPr/>
        <p:txBody>
          <a:bodyPr/>
          <a:lstStyle/>
          <a:p>
            <a:fld id="{7C14E8C7-3DCB-424C-9FB4-A7F4FC34FCEF}" type="slidenum">
              <a:rPr lang="en-US" smtClean="0"/>
              <a:t>5</a:t>
            </a:fld>
            <a:endParaRPr lang="en-US"/>
          </a:p>
        </p:txBody>
      </p:sp>
    </p:spTree>
    <p:extLst>
      <p:ext uri="{BB962C8B-B14F-4D97-AF65-F5344CB8AC3E}">
        <p14:creationId xmlns:p14="http://schemas.microsoft.com/office/powerpoint/2010/main" val="967899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57898" y="83128"/>
            <a:ext cx="10018713" cy="1230283"/>
          </a:xfrm>
        </p:spPr>
        <p:txBody>
          <a:bodyPr>
            <a:normAutofit/>
          </a:bodyPr>
          <a:lstStyle/>
          <a:p>
            <a:r>
              <a:rPr lang="en-US" altLang="en-US" sz="3600" dirty="0">
                <a:solidFill>
                  <a:srgbClr val="00B0F0"/>
                </a:solidFill>
              </a:rPr>
              <a:t>Activities NOT Included in </a:t>
            </a:r>
            <a:br>
              <a:rPr lang="en-US" altLang="en-US" sz="3600" dirty="0">
                <a:solidFill>
                  <a:srgbClr val="00B0F0"/>
                </a:solidFill>
              </a:rPr>
            </a:br>
            <a:r>
              <a:rPr lang="en-US" altLang="en-US" sz="3600" dirty="0">
                <a:solidFill>
                  <a:srgbClr val="00B0F0"/>
                </a:solidFill>
              </a:rPr>
              <a:t>Your 100% UMass Dartmouth Effort</a:t>
            </a:r>
            <a:endParaRPr lang="en-US" sz="3600" dirty="0">
              <a:solidFill>
                <a:srgbClr val="00B0F0"/>
              </a:solidFill>
            </a:endParaRPr>
          </a:p>
        </p:txBody>
      </p:sp>
      <p:sp>
        <p:nvSpPr>
          <p:cNvPr id="3" name="Subtitle 2"/>
          <p:cNvSpPr>
            <a:spLocks noGrp="1"/>
          </p:cNvSpPr>
          <p:nvPr>
            <p:ph type="subTitle" idx="4294967295"/>
          </p:nvPr>
        </p:nvSpPr>
        <p:spPr>
          <a:xfrm>
            <a:off x="1070814" y="1272148"/>
            <a:ext cx="10605797" cy="5367346"/>
          </a:xfrm>
        </p:spPr>
        <p:txBody>
          <a:bodyPr>
            <a:normAutofit fontScale="92500" lnSpcReduction="20000"/>
          </a:bodyPr>
          <a:lstStyle/>
          <a:p>
            <a:r>
              <a:rPr lang="en-US" dirty="0"/>
              <a:t>Consulting, lectures, presentations, peer review of manuscripts, scientific review panels, advisory activities, or leadership in professional societies for non-UMass Dartmouth entities regardless of any compensation received for those activities </a:t>
            </a:r>
          </a:p>
          <a:p>
            <a:r>
              <a:rPr lang="en-US" dirty="0"/>
              <a:t>Amounts paid as bonuses or retroactive contractual salary increases paid after the certification period is closed </a:t>
            </a:r>
          </a:p>
          <a:p>
            <a:r>
              <a:rPr lang="en-US" dirty="0"/>
              <a:t>Volunteer public service not directly related to UMass Dartmouth efforts </a:t>
            </a:r>
          </a:p>
          <a:p>
            <a:r>
              <a:rPr lang="en-US" dirty="0"/>
              <a:t>Unpaid absences </a:t>
            </a:r>
          </a:p>
          <a:p>
            <a:endParaRPr lang="en-US" altLang="en-US" sz="3200" dirty="0"/>
          </a:p>
          <a:p>
            <a:pPr marL="0" indent="0">
              <a:buNone/>
            </a:pPr>
            <a:endParaRPr lang="en-US" sz="3200" dirty="0">
              <a:solidFill>
                <a:srgbClr val="0070C0"/>
              </a:solidFill>
            </a:endParaRPr>
          </a:p>
          <a:p>
            <a:pPr marL="0" indent="0">
              <a:buNone/>
            </a:pPr>
            <a:endParaRPr lang="en-US" sz="6000" dirty="0">
              <a:solidFill>
                <a:srgbClr val="0070C0"/>
              </a:solidFill>
            </a:endParaRPr>
          </a:p>
          <a:p>
            <a:pPr marL="0" indent="0">
              <a:buNone/>
            </a:pPr>
            <a:r>
              <a:rPr lang="en-US" sz="3200" dirty="0">
                <a:solidFill>
                  <a:srgbClr val="0070C0"/>
                </a:solidFill>
              </a:rPr>
              <a:t>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pic>
        <p:nvPicPr>
          <p:cNvPr id="4" name="Picture 3" descr="Rapat Penyegaran Anggota Bumdes LKM Desa Senaru - Website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95913" y="4079174"/>
            <a:ext cx="4530302" cy="2560320"/>
          </a:xfrm>
          <a:prstGeom prst="rect">
            <a:avLst/>
          </a:prstGeom>
        </p:spPr>
      </p:pic>
      <p:sp>
        <p:nvSpPr>
          <p:cNvPr id="6" name="Slide Number Placeholder 5"/>
          <p:cNvSpPr>
            <a:spLocks noGrp="1"/>
          </p:cNvSpPr>
          <p:nvPr>
            <p:ph type="sldNum" sz="quarter" idx="12"/>
          </p:nvPr>
        </p:nvSpPr>
        <p:spPr/>
        <p:txBody>
          <a:bodyPr/>
          <a:lstStyle/>
          <a:p>
            <a:fld id="{7C14E8C7-3DCB-424C-9FB4-A7F4FC34FCEF}" type="slidenum">
              <a:rPr lang="en-US" smtClean="0"/>
              <a:t>6</a:t>
            </a:fld>
            <a:endParaRPr lang="en-US"/>
          </a:p>
        </p:txBody>
      </p:sp>
    </p:spTree>
    <p:extLst>
      <p:ext uri="{BB962C8B-B14F-4D97-AF65-F5344CB8AC3E}">
        <p14:creationId xmlns:p14="http://schemas.microsoft.com/office/powerpoint/2010/main" val="984673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57898" y="83128"/>
            <a:ext cx="10018713" cy="1230283"/>
          </a:xfrm>
        </p:spPr>
        <p:txBody>
          <a:bodyPr>
            <a:normAutofit/>
          </a:bodyPr>
          <a:lstStyle/>
          <a:p>
            <a:r>
              <a:rPr lang="en-US" sz="3600" dirty="0">
                <a:solidFill>
                  <a:srgbClr val="0070C0"/>
                </a:solidFill>
              </a:rPr>
              <a:t>Examples of Effort Determination</a:t>
            </a:r>
          </a:p>
        </p:txBody>
      </p:sp>
      <p:sp>
        <p:nvSpPr>
          <p:cNvPr id="3" name="Subtitle 2"/>
          <p:cNvSpPr>
            <a:spLocks noGrp="1"/>
          </p:cNvSpPr>
          <p:nvPr>
            <p:ph type="subTitle" idx="4294967295"/>
          </p:nvPr>
        </p:nvSpPr>
        <p:spPr>
          <a:xfrm>
            <a:off x="1070814" y="1045028"/>
            <a:ext cx="10605797" cy="5439747"/>
          </a:xfrm>
        </p:spPr>
        <p:txBody>
          <a:bodyPr>
            <a:normAutofit fontScale="70000" lnSpcReduction="20000"/>
          </a:bodyPr>
          <a:lstStyle/>
          <a:p>
            <a:r>
              <a:rPr lang="en-US" sz="3600" dirty="0"/>
              <a:t>If you have a quarter-time job, your 100% effort corresponds to everything you do for that job. So, for you, 0.25 FTE = 100% </a:t>
            </a:r>
            <a:r>
              <a:rPr lang="en-US" sz="3600" dirty="0" err="1"/>
              <a:t>UMassD</a:t>
            </a:r>
            <a:r>
              <a:rPr lang="en-US" sz="3600" dirty="0"/>
              <a:t> Effort</a:t>
            </a:r>
          </a:p>
          <a:p>
            <a:r>
              <a:rPr lang="en-US" sz="3600" dirty="0"/>
              <a:t>If you work 40 hours a week, your 100% effort corresponds to all the activities for which the UMass compensates you during that time. Here, 40 hours = 100% UMASS effort</a:t>
            </a:r>
          </a:p>
          <a:p>
            <a:r>
              <a:rPr lang="en-US" altLang="en-US" sz="3600" dirty="0"/>
              <a:t>If you work and were paid for one month during the Summer on your project and do not work or are paid to do anything else, your effort for the Summer on your project is 100%</a:t>
            </a:r>
          </a:p>
          <a:p>
            <a:pPr marL="0" indent="0">
              <a:buNone/>
            </a:pPr>
            <a:br>
              <a:rPr lang="en-US" altLang="en-US" sz="3600" dirty="0"/>
            </a:br>
            <a:endParaRPr lang="en-US" altLang="en-US" sz="3600" dirty="0"/>
          </a:p>
          <a:p>
            <a:pPr marL="0" indent="0">
              <a:buNone/>
            </a:pPr>
            <a:endParaRPr lang="en-US" sz="3200" dirty="0">
              <a:solidFill>
                <a:srgbClr val="0070C0"/>
              </a:solidFill>
            </a:endParaRPr>
          </a:p>
          <a:p>
            <a:pPr marL="0" indent="0">
              <a:buNone/>
            </a:pPr>
            <a:endParaRPr lang="en-US" sz="6000" dirty="0">
              <a:solidFill>
                <a:srgbClr val="0070C0"/>
              </a:solidFill>
            </a:endParaRPr>
          </a:p>
          <a:p>
            <a:pPr marL="0" indent="0">
              <a:buNone/>
            </a:pPr>
            <a:r>
              <a:rPr lang="en-US" sz="3200" dirty="0">
                <a:solidFill>
                  <a:srgbClr val="0070C0"/>
                </a:solidFill>
              </a:rPr>
              <a:t>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pic>
        <p:nvPicPr>
          <p:cNvPr id="4" name="Picture 3" descr="Clipart - &lt;strong&gt;pie&lt;/strong&gt; chart"/>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3211" y="4468698"/>
            <a:ext cx="1828800" cy="1513001"/>
          </a:xfrm>
          <a:prstGeom prst="rect">
            <a:avLst/>
          </a:prstGeom>
        </p:spPr>
      </p:pic>
      <p:sp>
        <p:nvSpPr>
          <p:cNvPr id="6" name="Slide Number Placeholder 5"/>
          <p:cNvSpPr>
            <a:spLocks noGrp="1"/>
          </p:cNvSpPr>
          <p:nvPr>
            <p:ph type="sldNum" sz="quarter" idx="12"/>
          </p:nvPr>
        </p:nvSpPr>
        <p:spPr/>
        <p:txBody>
          <a:bodyPr/>
          <a:lstStyle/>
          <a:p>
            <a:fld id="{7C14E8C7-3DCB-424C-9FB4-A7F4FC34FCEF}" type="slidenum">
              <a:rPr lang="en-US" smtClean="0"/>
              <a:t>7</a:t>
            </a:fld>
            <a:endParaRPr lang="en-US"/>
          </a:p>
        </p:txBody>
      </p:sp>
    </p:spTree>
    <p:extLst>
      <p:ext uri="{BB962C8B-B14F-4D97-AF65-F5344CB8AC3E}">
        <p14:creationId xmlns:p14="http://schemas.microsoft.com/office/powerpoint/2010/main" val="1368290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57898" y="83128"/>
            <a:ext cx="10018713" cy="1230283"/>
          </a:xfrm>
        </p:spPr>
        <p:txBody>
          <a:bodyPr>
            <a:normAutofit/>
          </a:bodyPr>
          <a:lstStyle/>
          <a:p>
            <a:r>
              <a:rPr lang="en-US" sz="3600" dirty="0">
                <a:solidFill>
                  <a:srgbClr val="0070C0"/>
                </a:solidFill>
              </a:rPr>
              <a:t>Keep In Mind</a:t>
            </a:r>
          </a:p>
        </p:txBody>
      </p:sp>
      <p:sp>
        <p:nvSpPr>
          <p:cNvPr id="3" name="Subtitle 2"/>
          <p:cNvSpPr>
            <a:spLocks noGrp="1"/>
          </p:cNvSpPr>
          <p:nvPr>
            <p:ph type="subTitle" idx="4294967295"/>
          </p:nvPr>
        </p:nvSpPr>
        <p:spPr>
          <a:xfrm>
            <a:off x="1070814" y="1045028"/>
            <a:ext cx="10605797" cy="5611145"/>
          </a:xfrm>
        </p:spPr>
        <p:txBody>
          <a:bodyPr>
            <a:normAutofit fontScale="70000" lnSpcReduction="20000"/>
          </a:bodyPr>
          <a:lstStyle/>
          <a:p>
            <a:r>
              <a:rPr lang="en-US" altLang="en-US" sz="3600" dirty="0"/>
              <a:t>Effort certification should be a reasonable estimate of how time was expended.</a:t>
            </a:r>
          </a:p>
          <a:p>
            <a:r>
              <a:rPr lang="en-US" sz="3600" dirty="0"/>
              <a:t>The </a:t>
            </a:r>
            <a:r>
              <a:rPr lang="en-US" sz="3600" dirty="0">
                <a:hlinkClick r:id="rId2" tooltip="Uniform Guidance Subpart E §200.430"/>
              </a:rPr>
              <a:t>Uniform Guidance Subpart E §</a:t>
            </a:r>
            <a:r>
              <a:rPr lang="en-US" sz="3600" u="sng" dirty="0">
                <a:solidFill>
                  <a:schemeClr val="accent1">
                    <a:lumMod val="75000"/>
                  </a:schemeClr>
                </a:solidFill>
                <a:hlinkClick r:id="rId2" tooltip="Uniform Guidance Subpart E §200.430"/>
              </a:rPr>
              <a:t>200.430</a:t>
            </a:r>
            <a:r>
              <a:rPr lang="en-US" sz="3600" u="sng" dirty="0">
                <a:solidFill>
                  <a:schemeClr val="accent1">
                    <a:lumMod val="75000"/>
                  </a:schemeClr>
                </a:solidFill>
              </a:rPr>
              <a:t>(c)</a:t>
            </a:r>
            <a:r>
              <a:rPr lang="en-US" sz="3600" dirty="0"/>
              <a:t> states, “It is recognized that teaching, research, service and administration are often inextricably intermingled in an academic setting. When recording salaries and wages charged to Federal awards for IHEs (Institutions of Higher Education) a precise assessment of factors that contribute to costs is therefore not always feasible, nor is it expected.”</a:t>
            </a:r>
            <a:endParaRPr lang="en-US" altLang="en-US" sz="3600" u="sng" dirty="0">
              <a:solidFill>
                <a:schemeClr val="accent1">
                  <a:lumMod val="75000"/>
                </a:schemeClr>
              </a:solidFill>
            </a:endParaRPr>
          </a:p>
          <a:p>
            <a:pPr marL="0" indent="0">
              <a:buNone/>
            </a:pPr>
            <a:endParaRPr lang="en-US" altLang="en-US" sz="3600" dirty="0"/>
          </a:p>
          <a:p>
            <a:pPr marL="0" indent="0">
              <a:buNone/>
            </a:pPr>
            <a:br>
              <a:rPr lang="en-US" altLang="en-US" sz="3600" dirty="0"/>
            </a:br>
            <a:endParaRPr lang="en-US" altLang="en-US" sz="3600" dirty="0"/>
          </a:p>
          <a:p>
            <a:pPr marL="0" indent="0">
              <a:buNone/>
            </a:pPr>
            <a:endParaRPr lang="en-US" sz="3200" dirty="0">
              <a:solidFill>
                <a:srgbClr val="0070C0"/>
              </a:solidFill>
            </a:endParaRPr>
          </a:p>
          <a:p>
            <a:pPr marL="0" indent="0">
              <a:buNone/>
            </a:pPr>
            <a:endParaRPr lang="en-US" sz="6000" dirty="0">
              <a:solidFill>
                <a:srgbClr val="0070C0"/>
              </a:solidFill>
            </a:endParaRPr>
          </a:p>
          <a:p>
            <a:pPr marL="0" indent="0">
              <a:buNone/>
            </a:pPr>
            <a:r>
              <a:rPr lang="en-US" sz="3200" dirty="0">
                <a:solidFill>
                  <a:srgbClr val="0070C0"/>
                </a:solidFill>
              </a:rPr>
              <a:t>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sp>
        <p:nvSpPr>
          <p:cNvPr id="6" name="Slide Number Placeholder 5"/>
          <p:cNvSpPr>
            <a:spLocks noGrp="1"/>
          </p:cNvSpPr>
          <p:nvPr>
            <p:ph type="sldNum" sz="quarter" idx="12"/>
          </p:nvPr>
        </p:nvSpPr>
        <p:spPr/>
        <p:txBody>
          <a:bodyPr/>
          <a:lstStyle/>
          <a:p>
            <a:fld id="{7C14E8C7-3DCB-424C-9FB4-A7F4FC34FCEF}" type="slidenum">
              <a:rPr lang="en-US" smtClean="0"/>
              <a:t>8</a:t>
            </a:fld>
            <a:endParaRPr lang="en-US"/>
          </a:p>
        </p:txBody>
      </p:sp>
      <p:pic>
        <p:nvPicPr>
          <p:cNvPr id="8" name="Picture 7" descr="Inside Words R.P.C. - More Info. About Janet and Inside Words"/>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34393" y="4038600"/>
            <a:ext cx="2352675" cy="2381250"/>
          </a:xfrm>
          <a:prstGeom prst="rect">
            <a:avLst/>
          </a:prstGeom>
        </p:spPr>
      </p:pic>
    </p:spTree>
    <p:extLst>
      <p:ext uri="{BB962C8B-B14F-4D97-AF65-F5344CB8AC3E}">
        <p14:creationId xmlns:p14="http://schemas.microsoft.com/office/powerpoint/2010/main" val="1348445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58146" y="166256"/>
            <a:ext cx="10018713" cy="1030777"/>
          </a:xfrm>
        </p:spPr>
        <p:txBody>
          <a:bodyPr>
            <a:normAutofit fontScale="90000"/>
          </a:bodyPr>
          <a:lstStyle/>
          <a:p>
            <a:r>
              <a:rPr lang="en-US" sz="4800" dirty="0">
                <a:solidFill>
                  <a:srgbClr val="0070C0"/>
                </a:solidFill>
              </a:rPr>
              <a:t>Institutional Base Salary</a:t>
            </a:r>
            <a:br>
              <a:rPr lang="en-US" sz="4800" dirty="0">
                <a:solidFill>
                  <a:srgbClr val="0070C0"/>
                </a:solidFill>
              </a:rPr>
            </a:br>
            <a:endParaRPr lang="en-US" sz="2800" dirty="0">
              <a:solidFill>
                <a:srgbClr val="0070C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81700"/>
            <a:ext cx="1333500" cy="876300"/>
          </a:xfrm>
          <a:prstGeom prst="rect">
            <a:avLst/>
          </a:prstGeom>
        </p:spPr>
      </p:pic>
      <p:sp>
        <p:nvSpPr>
          <p:cNvPr id="3" name="TextBox 2"/>
          <p:cNvSpPr txBox="1"/>
          <p:nvPr/>
        </p:nvSpPr>
        <p:spPr>
          <a:xfrm>
            <a:off x="1812175" y="914399"/>
            <a:ext cx="9764684" cy="4985980"/>
          </a:xfrm>
          <a:prstGeom prst="rect">
            <a:avLst/>
          </a:prstGeom>
          <a:noFill/>
        </p:spPr>
        <p:txBody>
          <a:bodyPr wrap="square" rtlCol="0">
            <a:spAutoFit/>
          </a:bodyPr>
          <a:lstStyle/>
          <a:p>
            <a:r>
              <a:rPr lang="en-US" dirty="0"/>
              <a:t>The total base compensation an individual receives annually from the campus, whether the individual’s time is spent on research, teaching, or other activities. </a:t>
            </a:r>
          </a:p>
          <a:p>
            <a:r>
              <a:rPr lang="en-US" dirty="0"/>
              <a:t> IBS includes: </a:t>
            </a:r>
          </a:p>
          <a:p>
            <a:pPr marL="285750" indent="-285750">
              <a:buFont typeface="Arial" panose="020B0604020202020204" pitchFamily="34" charset="0"/>
              <a:buChar char="•"/>
            </a:pPr>
            <a:r>
              <a:rPr lang="en-US" dirty="0"/>
              <a:t> compensation for instruction</a:t>
            </a:r>
          </a:p>
          <a:p>
            <a:pPr marL="285750" indent="-285750">
              <a:buFont typeface="Arial" panose="020B0604020202020204" pitchFamily="34" charset="0"/>
              <a:buChar char="•"/>
            </a:pPr>
            <a:r>
              <a:rPr lang="en-US" dirty="0"/>
              <a:t> public service</a:t>
            </a:r>
          </a:p>
          <a:p>
            <a:pPr marL="285750" indent="-285750">
              <a:buFont typeface="Arial" panose="020B0604020202020204" pitchFamily="34" charset="0"/>
              <a:buChar char="•"/>
            </a:pPr>
            <a:r>
              <a:rPr lang="en-US" dirty="0"/>
              <a:t> research, and/or other activities</a:t>
            </a:r>
          </a:p>
          <a:p>
            <a:r>
              <a:rPr lang="en-US" dirty="0"/>
              <a:t>  IBS excludes: </a:t>
            </a:r>
          </a:p>
          <a:p>
            <a:pPr marL="285750" indent="-285750">
              <a:buFont typeface="Arial" panose="020B0604020202020204" pitchFamily="34" charset="0"/>
              <a:buChar char="•"/>
            </a:pPr>
            <a:r>
              <a:rPr lang="en-US" dirty="0"/>
              <a:t> fringe benefit payments</a:t>
            </a:r>
          </a:p>
          <a:p>
            <a:pPr marL="285750" indent="-285750">
              <a:buFont typeface="Arial" panose="020B0604020202020204" pitchFamily="34" charset="0"/>
              <a:buChar char="•"/>
            </a:pPr>
            <a:r>
              <a:rPr lang="en-US" dirty="0"/>
              <a:t> reimbursed expenses</a:t>
            </a:r>
          </a:p>
          <a:p>
            <a:pPr marL="285750" indent="-285750">
              <a:buFont typeface="Arial" panose="020B0604020202020204" pitchFamily="34" charset="0"/>
              <a:buChar char="•"/>
            </a:pPr>
            <a:r>
              <a:rPr lang="en-US" dirty="0"/>
              <a:t> temporary, supplemental compensation for incidental work</a:t>
            </a:r>
          </a:p>
          <a:p>
            <a:pPr marL="285750" indent="-285750">
              <a:buFont typeface="Arial" panose="020B0604020202020204" pitchFamily="34" charset="0"/>
              <a:buChar char="•"/>
            </a:pPr>
            <a:r>
              <a:rPr lang="en-US" dirty="0"/>
              <a:t> income earned outside of duties to the institution</a:t>
            </a:r>
          </a:p>
          <a:p>
            <a:pPr marL="285750" indent="-285750">
              <a:buFont typeface="Arial" panose="020B0604020202020204" pitchFamily="34" charset="0"/>
              <a:buChar char="•"/>
            </a:pPr>
            <a:r>
              <a:rPr lang="en-US" dirty="0"/>
              <a:t> any portion of compensation deemed to be at-risk.</a:t>
            </a:r>
          </a:p>
          <a:p>
            <a:pPr marL="285750" indent="-285750">
              <a:buFont typeface="Arial" panose="020B0604020202020204" pitchFamily="34" charset="0"/>
              <a:buChar char="•"/>
            </a:pPr>
            <a:r>
              <a:rPr lang="en-US" dirty="0"/>
              <a:t> IBS may or may not include additional payment for administrative duties per each campus’ written policy.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sz="2400" b="1" dirty="0"/>
          </a:p>
          <a:p>
            <a:pPr marL="285750" indent="-285750">
              <a:buFont typeface="Arial" panose="020B0604020202020204" pitchFamily="34" charset="0"/>
              <a:buChar char="•"/>
            </a:pPr>
            <a:r>
              <a:rPr lang="en-US" sz="2400" b="1" dirty="0"/>
              <a:t>EFFORT CERTIFICATION IS BASED ON IBS</a:t>
            </a:r>
          </a:p>
        </p:txBody>
      </p:sp>
      <p:sp>
        <p:nvSpPr>
          <p:cNvPr id="4" name="Slide Number Placeholder 3"/>
          <p:cNvSpPr>
            <a:spLocks noGrp="1"/>
          </p:cNvSpPr>
          <p:nvPr>
            <p:ph type="sldNum" sz="quarter" idx="12"/>
          </p:nvPr>
        </p:nvSpPr>
        <p:spPr/>
        <p:txBody>
          <a:bodyPr/>
          <a:lstStyle/>
          <a:p>
            <a:fld id="{7C14E8C7-3DCB-424C-9FB4-A7F4FC34FCEF}" type="slidenum">
              <a:rPr lang="en-US" smtClean="0"/>
              <a:t>9</a:t>
            </a:fld>
            <a:endParaRPr lang="en-US"/>
          </a:p>
        </p:txBody>
      </p:sp>
    </p:spTree>
    <p:extLst>
      <p:ext uri="{BB962C8B-B14F-4D97-AF65-F5344CB8AC3E}">
        <p14:creationId xmlns:p14="http://schemas.microsoft.com/office/powerpoint/2010/main" val="27034863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1282</TotalTime>
  <Words>940</Words>
  <Application>Microsoft Office PowerPoint</Application>
  <PresentationFormat>Widescreen</PresentationFormat>
  <Paragraphs>118</Paragraphs>
  <Slides>17</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2" baseType="lpstr">
      <vt:lpstr>Arial</vt:lpstr>
      <vt:lpstr>Calibri</vt:lpstr>
      <vt:lpstr>Corbel</vt:lpstr>
      <vt:lpstr>Parallax</vt:lpstr>
      <vt:lpstr>Clip</vt:lpstr>
      <vt:lpstr>Effort Certification</vt:lpstr>
      <vt:lpstr>What is Effort Certification?</vt:lpstr>
      <vt:lpstr>Effort Certification Defined </vt:lpstr>
      <vt:lpstr>How is Effort Determined?</vt:lpstr>
      <vt:lpstr>What Counts in Your 100% Effort?</vt:lpstr>
      <vt:lpstr>Activities NOT Included in  Your 100% UMass Dartmouth Effort</vt:lpstr>
      <vt:lpstr>Examples of Effort Determination</vt:lpstr>
      <vt:lpstr>Keep In Mind</vt:lpstr>
      <vt:lpstr>Institutional Base Salary </vt:lpstr>
      <vt:lpstr>Why Certify?  And consequences if we don’t…</vt:lpstr>
      <vt:lpstr>Why Do We Have Effort Certification? </vt:lpstr>
      <vt:lpstr>Risk of Non-compliance </vt:lpstr>
      <vt:lpstr>Who Must Certify? </vt:lpstr>
      <vt:lpstr>When Do We Certify? </vt:lpstr>
      <vt:lpstr>How Do I Certify My Effort? </vt:lpstr>
      <vt:lpstr>What Do I Do The Rest Of The Year?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Palmer</dc:creator>
  <cp:lastModifiedBy>Stefanie E Picard</cp:lastModifiedBy>
  <cp:revision>115</cp:revision>
  <cp:lastPrinted>2018-05-01T12:58:57Z</cp:lastPrinted>
  <dcterms:created xsi:type="dcterms:W3CDTF">2018-04-02T19:38:58Z</dcterms:created>
  <dcterms:modified xsi:type="dcterms:W3CDTF">2020-10-09T14:09:29Z</dcterms:modified>
</cp:coreProperties>
</file>